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71" r:id="rId1"/>
  </p:sldMasterIdLst>
  <p:notesMasterIdLst>
    <p:notesMasterId r:id="rId23"/>
  </p:notesMasterIdLst>
  <p:handoutMasterIdLst>
    <p:handoutMasterId r:id="rId24"/>
  </p:handoutMasterIdLst>
  <p:sldIdLst>
    <p:sldId id="362" r:id="rId2"/>
    <p:sldId id="493" r:id="rId3"/>
    <p:sldId id="492" r:id="rId4"/>
    <p:sldId id="494" r:id="rId5"/>
    <p:sldId id="495" r:id="rId6"/>
    <p:sldId id="487" r:id="rId7"/>
    <p:sldId id="490" r:id="rId8"/>
    <p:sldId id="498" r:id="rId9"/>
    <p:sldId id="489" r:id="rId10"/>
    <p:sldId id="499" r:id="rId11"/>
    <p:sldId id="496" r:id="rId12"/>
    <p:sldId id="502" r:id="rId13"/>
    <p:sldId id="503" r:id="rId14"/>
    <p:sldId id="500" r:id="rId15"/>
    <p:sldId id="488" r:id="rId16"/>
    <p:sldId id="501" r:id="rId17"/>
    <p:sldId id="497" r:id="rId18"/>
    <p:sldId id="504" r:id="rId19"/>
    <p:sldId id="505" r:id="rId20"/>
    <p:sldId id="506" r:id="rId21"/>
    <p:sldId id="507" r:id="rId22"/>
  </p:sldIdLst>
  <p:sldSz cx="9144000" cy="6858000" type="screen4x3"/>
  <p:notesSz cx="7104063" cy="10234613"/>
  <p:embeddedFontLst>
    <p:embeddedFont>
      <p:font typeface="Vrinda" panose="020B0502040204020203" pitchFamily="34" charset="0"/>
      <p:regular r:id="rId25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HY견고딕" panose="02030600000101010101" pitchFamily="18" charset="-127"/>
      <p:regular r:id="rId31"/>
    </p:embeddedFont>
    <p:embeddedFont>
      <p:font typeface="한컴 쿨재즈 B" panose="02020603020101020101" pitchFamily="18" charset="-127"/>
      <p:regular r:id="rId32"/>
    </p:embeddedFont>
    <p:embeddedFont>
      <p:font typeface="맑은 고딕" panose="020B0503020000020004" pitchFamily="50" charset="-127"/>
      <p:regular r:id="rId33"/>
      <p:bold r:id="rId34"/>
    </p:embeddedFont>
    <p:embeddedFont>
      <p:font typeface="Arial Black" panose="020B0A04020102020204" pitchFamily="34" charset="0"/>
      <p:bold r:id="rId35"/>
    </p:embeddedFont>
    <p:embeddedFont>
      <p:font typeface="Franklin Gothic Demi Cond" panose="020B0706030402020204" pitchFamily="34" charset="0"/>
      <p:regular r:id="rId36"/>
    </p:embeddedFont>
  </p:embeddedFontLst>
  <p:defaultTextStyle>
    <a:lvl1pPr marL="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207" userDrawn="1">
          <p15:clr>
            <a:srgbClr val="A4A3A4"/>
          </p15:clr>
        </p15:guide>
        <p15:guide id="2" orient="horz" pos="2704" userDrawn="1">
          <p15:clr>
            <a:srgbClr val="A4A3A4"/>
          </p15:clr>
        </p15:guide>
        <p15:guide id="3" orient="horz" pos="2647" userDrawn="1">
          <p15:clr>
            <a:srgbClr val="A4A3A4"/>
          </p15:clr>
        </p15:guide>
        <p15:guide id="4" orient="horz" pos="4201" userDrawn="1">
          <p15:clr>
            <a:srgbClr val="A4A3A4"/>
          </p15:clr>
        </p15:guide>
        <p15:guide id="5" pos="158" userDrawn="1">
          <p15:clr>
            <a:srgbClr val="A4A3A4"/>
          </p15:clr>
        </p15:guide>
        <p15:guide id="6" pos="2018" userDrawn="1">
          <p15:clr>
            <a:srgbClr val="A4A3A4"/>
          </p15:clr>
        </p15:guide>
        <p15:guide id="7" pos="3771" userDrawn="1">
          <p15:clr>
            <a:srgbClr val="A4A3A4"/>
          </p15:clr>
        </p15:guide>
        <p15:guide id="8" pos="3843" userDrawn="1">
          <p15:clr>
            <a:srgbClr val="A4A3A4"/>
          </p15:clr>
        </p15:guide>
        <p15:guide id="9" pos="5604" userDrawn="1">
          <p15:clr>
            <a:srgbClr val="A4A3A4"/>
          </p15:clr>
        </p15:guide>
        <p15:guide id="10" pos="193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99"/>
    <a:srgbClr val="006699"/>
    <a:srgbClr val="3366CC"/>
    <a:srgbClr val="CCCC00"/>
    <a:srgbClr val="FFFF9F"/>
    <a:srgbClr val="CCFFCC"/>
    <a:srgbClr val="EBF5FF"/>
    <a:srgbClr val="33CC33"/>
    <a:srgbClr val="FFFFCC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보통 스타일 2 - 강조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2838BEF-8BB2-4498-84A7-C5851F593DF1}" styleName="보통 스타일 4 - 강조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202B0CA-FC54-4496-8BCA-5EF66A818D29}" styleName="어두운 스타일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CF1AB2-1976-4502-BF36-3FF5EA218861}" styleName="보통 스타일 4 - 강조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8A107856-5554-42FB-B03E-39F5DBC370BA}" styleName="보통 스타일 4 - 강조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505E3EF-67EA-436B-97B2-0124C06EBD24}" styleName="보통 스타일 4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밝은 스타일 3 - 강조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98" autoAdjust="0"/>
    <p:restoredTop sz="82735" autoAdjust="0"/>
  </p:normalViewPr>
  <p:slideViewPr>
    <p:cSldViewPr>
      <p:cViewPr varScale="1">
        <p:scale>
          <a:sx n="95" d="100"/>
          <a:sy n="95" d="100"/>
        </p:scale>
        <p:origin x="336" y="96"/>
      </p:cViewPr>
      <p:guideLst>
        <p:guide orient="horz" pos="1207"/>
        <p:guide orient="horz" pos="2704"/>
        <p:guide orient="horz" pos="2647"/>
        <p:guide orient="horz" pos="4201"/>
        <p:guide pos="158"/>
        <p:guide pos="2018"/>
        <p:guide pos="3771"/>
        <p:guide pos="3843"/>
        <p:guide pos="5604"/>
        <p:guide pos="193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-1692" y="-84"/>
      </p:cViewPr>
      <p:guideLst>
        <p:guide orient="horz" pos="3224"/>
        <p:guide pos="223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latinLnBrk="1">
              <a:defRPr lang="ko-KR" sz="1300"/>
            </a:lvl1pPr>
            <a:extLst/>
          </a:lstStyle>
          <a:p>
            <a:endParaRPr lang="ko-KR" dirty="0"/>
          </a:p>
        </p:txBody>
      </p:sp>
      <p:sp>
        <p:nvSpPr>
          <p:cNvPr id="3" name="Rectangle 3"/>
          <p:cNvSpPr>
            <a:spLocks noGrp="1"/>
          </p:cNvSpPr>
          <p:nvPr>
            <p:ph type="dt" sz="quarter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latinLnBrk="1">
              <a:defRPr lang="ko-KR" sz="1300"/>
            </a:lvl1pPr>
            <a:extLst/>
          </a:lstStyle>
          <a:p>
            <a:pPr latinLnBrk="1"/>
            <a:fld id="{68F88C59-319B-4332-9A1D-2A62CFCB00D8}" type="datetimeFigureOut">
              <a:rPr lang="en-US" altLang="ko-KR" smtClean="0"/>
              <a:pPr latinLnBrk="1"/>
              <a:t>11/27/2012</a:t>
            </a:fld>
            <a:endParaRPr lang="ko-KR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latinLnBrk="1">
              <a:defRPr lang="ko-KR" sz="1300"/>
            </a:lvl1pPr>
            <a:extLst/>
          </a:lstStyle>
          <a:p>
            <a:endParaRPr lang="ko-KR" dirty="0"/>
          </a:p>
        </p:txBody>
      </p:sp>
      <p:sp>
        <p:nvSpPr>
          <p:cNvPr id="5" name="Rectangle 5"/>
          <p:cNvSpPr>
            <a:spLocks noGrp="1"/>
          </p:cNvSpPr>
          <p:nvPr>
            <p:ph type="sldNum" sz="quarter" idx="3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latinLnBrk="1">
              <a:defRPr lang="ko-KR" sz="1300"/>
            </a:lvl1pPr>
            <a:extLst/>
          </a:lstStyle>
          <a:p>
            <a:fld id="{B16A41B8-7DC3-4DB6-84E4-E105629EAA36}" type="slidenum">
              <a:rPr lang="ko-KR" smtClean="0"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698756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 latinLnBrk="1">
              <a:defRPr lang="ko-KR" sz="1300"/>
            </a:lvl1pPr>
            <a:extLst/>
          </a:lstStyle>
          <a:p>
            <a:endParaRPr lang="ko-KR" dirty="0"/>
          </a:p>
        </p:txBody>
      </p:sp>
      <p:sp>
        <p:nvSpPr>
          <p:cNvPr id="3" name="Rectangle 3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 latinLnBrk="1">
              <a:defRPr lang="ko-KR" sz="1300"/>
            </a:lvl1pPr>
            <a:extLst/>
          </a:lstStyle>
          <a:p>
            <a:fld id="{968B300D-05F0-4B43-940D-46DED5A791AD}" type="datetimeFigureOut">
              <a:rPr lang="ko-KR" altLang="en-US"/>
              <a:pPr/>
              <a:t>2012-11-27</a:t>
            </a:fld>
            <a:endParaRPr lang="ko-KR" dirty="0"/>
          </a:p>
        </p:txBody>
      </p:sp>
      <p:sp>
        <p:nvSpPr>
          <p:cNvPr id="4" name="Rectangle 4"/>
          <p:cNvSpPr>
            <a:spLocks noGrp="1" noRot="1" noChangeAspect="1"/>
          </p:cNvSpPr>
          <p:nvPr>
            <p:ph type="sldImg" idx="2"/>
          </p:nvPr>
        </p:nvSpPr>
        <p:spPr>
          <a:xfrm>
            <a:off x="995363" y="768350"/>
            <a:ext cx="5113337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>
            <a:extLst/>
          </a:lstStyle>
          <a:p>
            <a:endParaRPr lang="ko-KR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>
            <a:extLst/>
          </a:lstStyle>
          <a:p>
            <a:pPr lvl="0" latinLnBrk="1"/>
            <a:r>
              <a:rPr lang="ko-KR"/>
              <a:t>마스터 텍스트 스타일을 편집합니다</a:t>
            </a:r>
          </a:p>
          <a:p>
            <a:pPr lvl="1" latinLnBrk="1"/>
            <a:r>
              <a:rPr lang="ko-KR"/>
              <a:t>둘째 수준</a:t>
            </a:r>
          </a:p>
          <a:p>
            <a:pPr lvl="2" latinLnBrk="1"/>
            <a:r>
              <a:rPr lang="ko-KR"/>
              <a:t>셋째 수준</a:t>
            </a:r>
          </a:p>
          <a:p>
            <a:pPr lvl="3" latinLnBrk="1"/>
            <a:r>
              <a:rPr lang="ko-KR"/>
              <a:t>넷째 수준</a:t>
            </a:r>
          </a:p>
          <a:p>
            <a:pPr lvl="4" latinLnBrk="1"/>
            <a:r>
              <a:rPr lang="ko-KR"/>
              <a:t>다섯째 수준</a:t>
            </a:r>
          </a:p>
        </p:txBody>
      </p:sp>
      <p:sp>
        <p:nvSpPr>
          <p:cNvPr id="6" name="Rectangle 6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 latinLnBrk="1">
              <a:defRPr lang="ko-KR" sz="1300"/>
            </a:lvl1pPr>
            <a:extLst/>
          </a:lstStyle>
          <a:p>
            <a:endParaRPr lang="ko-KR" dirty="0"/>
          </a:p>
        </p:txBody>
      </p:sp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 latinLnBrk="1">
              <a:defRPr lang="ko-KR" sz="1300"/>
            </a:lvl1pPr>
            <a:extLst/>
          </a:lstStyle>
          <a:p>
            <a:fld id="{9B26CD33-4337-4529-948A-94F6960B2374}" type="slidenum">
              <a:rPr/>
              <a:pPr/>
              <a:t>‹#›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8807990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1">
      <a:defRPr lang="ko-KR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322093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11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6881805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</a:t>
            </a:r>
          </a:p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12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078956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70000"/>
              </a:lnSpc>
            </a:pP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○ </a:t>
            </a:r>
            <a:r>
              <a:rPr lang="ko-KR" altLang="en-US" sz="1200" spc="-2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스탠포드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대학의 주도로 시작된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OpenFlow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기술의 상용화를 촉진하기 위해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2011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년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3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월에 만들어진 비영리 표준화 단체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</a:t>
            </a:r>
          </a:p>
          <a:p>
            <a:r>
              <a:rPr lang="ko-KR" altLang="en-US" dirty="0" smtClean="0"/>
              <a:t>○ </a:t>
            </a:r>
            <a:r>
              <a:rPr lang="en-US" altLang="ko-KR" dirty="0" smtClean="0"/>
              <a:t>ONF</a:t>
            </a:r>
            <a:r>
              <a:rPr lang="ko-KR" altLang="en-US" dirty="0" smtClean="0"/>
              <a:t>는 비영리표준화 단체로써 네트워킹 기술을 컴퓨팅 기술로 재해석하고 마켓이 요구하는 표준화 및 솔루션을 빠르게 제공하는 것을 목표로 함</a:t>
            </a:r>
            <a:r>
              <a:rPr lang="en-US" altLang="ko-KR" dirty="0" smtClean="0"/>
              <a:t>.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15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232441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17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424422109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70000"/>
              </a:lnSpc>
            </a:pPr>
            <a:r>
              <a:rPr lang="ko-KR" altLang="en-US" sz="1200" spc="-2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스탠포드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대학의 주도로 시작된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OpenFlow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기술의 상용화를 촉진하기 위해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2011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년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3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월에 만들어진 비영리 표준화 단체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  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다양한 서비스 사업자와 벤더 등이 다수 포함되어 있으며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(2012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년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11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월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21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알 기준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) 84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개 단체가 참여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</a:t>
            </a:r>
          </a:p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18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689404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70000"/>
              </a:lnSpc>
            </a:pP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○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Google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은 일반 사용자를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위한 외부 </a:t>
            </a:r>
            <a:r>
              <a:rPr lang="ko-KR" altLang="en-US" sz="1200" spc="-20" baseline="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백본망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(User Traffic)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과 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Google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의 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Datacenter 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들을 연결하는 내부 </a:t>
            </a:r>
            <a:r>
              <a:rPr lang="ko-KR" altLang="en-US" sz="1200" spc="-20" baseline="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백본망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(Internal Traffic)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을 운영하는데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, 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외부 </a:t>
            </a:r>
            <a:r>
              <a:rPr lang="ko-KR" altLang="en-US" sz="1200" spc="-20" baseline="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백본망을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I-Scale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이라고 하고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</a:t>
            </a:r>
            <a:r>
              <a:rPr lang="ko-KR" altLang="en-US" sz="1200" spc="-20" baseline="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내부백본망을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G-Scale</a:t>
            </a:r>
            <a:r>
              <a:rPr lang="ko-KR" altLang="en-US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라고 한다</a:t>
            </a:r>
            <a:r>
              <a:rPr lang="en-US" altLang="ko-KR" sz="1200" spc="-20" baseline="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 </a:t>
            </a:r>
          </a:p>
          <a:p>
            <a:pPr marL="228600" indent="-228600">
              <a:lnSpc>
                <a:spcPct val="170000"/>
              </a:lnSpc>
            </a:pP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19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8601914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70000"/>
              </a:lnSpc>
            </a:pP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20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2739388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lnSpc>
                <a:spcPct val="170000"/>
              </a:lnSpc>
            </a:pP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◇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Mobility, Server virtualization, IT-as-a –Service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와 같이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변화하는 최신 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IT Business 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환경에 대응하기 위해서 신속하게 대응하기 위해서는 기존 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Network Architectures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에서는 한계가 있다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</a:t>
            </a:r>
          </a:p>
          <a:p>
            <a:pPr marL="228600" indent="-228600">
              <a:lnSpc>
                <a:spcPct val="170000"/>
              </a:lnSpc>
            </a:pPr>
            <a:endParaRPr lang="en-US" altLang="ko-KR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◇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새로운 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Software-Defined Networking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은 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Dynamic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Network Architectures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로 전환을 통해서 보다 풍부한 서비스를 제공하며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, Network 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관리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, 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확장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, 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민첩성을 향상 것이다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21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9917233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○ 기존의 </a:t>
            </a:r>
            <a:r>
              <a:rPr lang="en-US" altLang="ko-KR" dirty="0" smtClean="0"/>
              <a:t>Network Traffic</a:t>
            </a:r>
            <a:r>
              <a:rPr lang="ko-KR" altLang="en-US" dirty="0" smtClean="0"/>
              <a:t>이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Client-Server Application</a:t>
            </a:r>
            <a:r>
              <a:rPr lang="ko-KR" altLang="en-US" baseline="0" dirty="0" smtClean="0"/>
              <a:t>에 의한 </a:t>
            </a:r>
            <a:r>
              <a:rPr lang="en-US" altLang="ko-KR" baseline="0" dirty="0" smtClean="0"/>
              <a:t>Traffic</a:t>
            </a:r>
            <a:r>
              <a:rPr lang="ko-KR" altLang="en-US" baseline="0" dirty="0" smtClean="0"/>
              <a:t>으로 하나의 </a:t>
            </a:r>
            <a:r>
              <a:rPr lang="en-US" altLang="ko-KR" baseline="0" dirty="0" smtClean="0"/>
              <a:t>Client</a:t>
            </a:r>
            <a:r>
              <a:rPr lang="ko-KR" altLang="en-US" baseline="0" dirty="0" smtClean="0"/>
              <a:t>와 하나의 </a:t>
            </a:r>
            <a:r>
              <a:rPr lang="en-US" altLang="ko-KR" baseline="0" dirty="0" smtClean="0"/>
              <a:t>Server</a:t>
            </a:r>
            <a:r>
              <a:rPr lang="ko-KR" altLang="en-US" baseline="0" dirty="0" smtClean="0"/>
              <a:t>간의 통신이었다면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오늘날의 </a:t>
            </a:r>
            <a:r>
              <a:rPr lang="en-US" altLang="ko-KR" baseline="0" dirty="0" smtClean="0"/>
              <a:t>Application</a:t>
            </a:r>
            <a:r>
              <a:rPr lang="ko-KR" altLang="en-US" baseline="0" dirty="0" smtClean="0"/>
              <a:t>은 다른 </a:t>
            </a:r>
            <a:r>
              <a:rPr lang="en-US" altLang="ko-KR" baseline="0" dirty="0" smtClean="0"/>
              <a:t>Database</a:t>
            </a:r>
            <a:r>
              <a:rPr lang="ko-KR" altLang="en-US" baseline="0" dirty="0" smtClean="0"/>
              <a:t>나 </a:t>
            </a:r>
            <a:r>
              <a:rPr lang="en-US" altLang="ko-KR" baseline="0" dirty="0" smtClean="0"/>
              <a:t>Server</a:t>
            </a:r>
            <a:r>
              <a:rPr lang="ko-KR" altLang="en-US" baseline="0" dirty="0" smtClean="0"/>
              <a:t>들과의 통신 등의 네트워크 </a:t>
            </a:r>
            <a:r>
              <a:rPr lang="en-US" altLang="ko-KR" baseline="0" dirty="0" smtClean="0"/>
              <a:t>Traffic</a:t>
            </a:r>
            <a:r>
              <a:rPr lang="ko-KR" altLang="en-US" baseline="0" dirty="0" smtClean="0"/>
              <a:t>이 증가하게 되었다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또한 다양한 </a:t>
            </a:r>
            <a:r>
              <a:rPr lang="ko-KR" altLang="en-US" baseline="0" dirty="0" err="1" smtClean="0"/>
              <a:t>클라우드</a:t>
            </a:r>
            <a:r>
              <a:rPr lang="ko-KR" altLang="en-US" baseline="0" dirty="0" smtClean="0"/>
              <a:t> 환경에 따른 </a:t>
            </a:r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2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8167357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○ 최신의 네트워크 기술은 비즈니스 및 기술 요구 사항을 충족시키기 위해 안정적이고 최적화된 통신을 위해서 </a:t>
            </a:r>
            <a:r>
              <a:rPr lang="ko-KR" altLang="en-US" dirty="0" smtClean="0"/>
              <a:t>다양한 기술들이 발전해 </a:t>
            </a:r>
            <a:r>
              <a:rPr lang="ko-KR" altLang="en-US" dirty="0" smtClean="0"/>
              <a:t>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하지만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그러한 네트워크 기술의 발전은 각각의 </a:t>
            </a:r>
            <a:r>
              <a:rPr lang="en-US" altLang="ko-KR" dirty="0" smtClean="0"/>
              <a:t>Protocols</a:t>
            </a:r>
            <a:r>
              <a:rPr lang="ko-KR" altLang="en-US" dirty="0" smtClean="0"/>
              <a:t>의 독립적으로 </a:t>
            </a:r>
            <a:r>
              <a:rPr lang="ko-KR" altLang="en-US" dirty="0" err="1" smtClean="0"/>
              <a:t>유지한채로</a:t>
            </a:r>
            <a:r>
              <a:rPr lang="ko-KR" altLang="en-US" dirty="0" smtClean="0"/>
              <a:t> 독립적으로 발전하는 경향을 가지게 되었다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>이는 </a:t>
            </a:r>
            <a:r>
              <a:rPr lang="ko-KR" altLang="en-US" dirty="0" smtClean="0"/>
              <a:t>네트워크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자체를 </a:t>
            </a:r>
            <a:r>
              <a:rPr lang="ko-KR" altLang="en-US" baseline="0" dirty="0" smtClean="0"/>
              <a:t>더욱 </a:t>
            </a:r>
            <a:r>
              <a:rPr lang="ko-KR" altLang="en-US" baseline="0" dirty="0" smtClean="0"/>
              <a:t>복잡하게 만드는 중대한 한계점을 만들었다</a:t>
            </a:r>
            <a:r>
              <a:rPr lang="en-US" altLang="ko-KR" baseline="0" dirty="0" smtClean="0"/>
              <a:t>.  </a:t>
            </a:r>
            <a:r>
              <a:rPr lang="ko-KR" altLang="en-US" baseline="0" dirty="0" smtClean="0"/>
              <a:t>예를 들어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장치를 추가하거나 이동할 때 다양한 네트워크</a:t>
            </a:r>
            <a:r>
              <a:rPr lang="en-US" altLang="ko-KR" baseline="0" dirty="0" smtClean="0"/>
              <a:t>/</a:t>
            </a:r>
            <a:r>
              <a:rPr lang="ko-KR" altLang="en-US" baseline="0" dirty="0" smtClean="0"/>
              <a:t>보안 장비 등에서 다수의 정책을 각각의 프로토콜에 </a:t>
            </a:r>
            <a:r>
              <a:rPr lang="ko-KR" altLang="en-US" baseline="0" dirty="0" smtClean="0"/>
              <a:t>기반하여 고려되어야 한다</a:t>
            </a:r>
            <a:r>
              <a:rPr lang="en-US" altLang="ko-KR" baseline="0" dirty="0" smtClean="0"/>
              <a:t>. </a:t>
            </a:r>
            <a:endParaRPr lang="en-US" altLang="ko-KR" baseline="0" dirty="0" smtClean="0"/>
          </a:p>
          <a:p>
            <a:r>
              <a:rPr lang="ko-KR" altLang="en-US" dirty="0" smtClean="0"/>
              <a:t>○ 동일한 물리적 네트워크를 사용하는 다양한 서비스와 장비들이 있다</a:t>
            </a:r>
            <a:r>
              <a:rPr lang="en-US" altLang="ko-KR" dirty="0" smtClean="0"/>
              <a:t>. (Data,</a:t>
            </a:r>
            <a:r>
              <a:rPr lang="en-US" altLang="ko-KR" baseline="0" dirty="0" smtClean="0"/>
              <a:t> </a:t>
            </a:r>
            <a:r>
              <a:rPr lang="en-US" altLang="ko-KR" dirty="0" smtClean="0"/>
              <a:t>Voice, Video,</a:t>
            </a:r>
            <a:r>
              <a:rPr lang="en-US" altLang="ko-KR" baseline="0" dirty="0" smtClean="0"/>
              <a:t> Mobile Phone, Tablet </a:t>
            </a:r>
            <a:r>
              <a:rPr lang="ko-KR" altLang="en-US" baseline="0" dirty="0" smtClean="0"/>
              <a:t>등</a:t>
            </a:r>
            <a:r>
              <a:rPr lang="en-US" altLang="ko-KR" baseline="0" dirty="0" smtClean="0"/>
              <a:t>)  </a:t>
            </a:r>
            <a:r>
              <a:rPr lang="ko-KR" altLang="en-US" baseline="0" dirty="0" smtClean="0"/>
              <a:t>그리고 그들의 서비스 특징에 따라서 다양한 서비스 정책이나 보안 정책이 필요하지만 현재의 전체 네트워크 구조에서는 각  서비스를 제어하기 위해서 전체 네트워크 구조에 동일하게 정책을 적용을 해야만 한다</a:t>
            </a:r>
            <a:r>
              <a:rPr lang="en-US" altLang="ko-KR" baseline="0" dirty="0" smtClean="0"/>
              <a:t>. (</a:t>
            </a:r>
            <a:r>
              <a:rPr lang="ko-KR" altLang="en-US" baseline="0" dirty="0" smtClean="0"/>
              <a:t>실제 서비스를 구분을 한다고 하더라도 각 정책을 적용하기 위해 모든 구조에 정책을 넣어야만 가능하다</a:t>
            </a:r>
            <a:r>
              <a:rPr lang="en-US" altLang="ko-KR" baseline="0" dirty="0" smtClean="0"/>
              <a:t>.)</a:t>
            </a:r>
          </a:p>
          <a:p>
            <a:r>
              <a:rPr lang="ko-KR" altLang="en-US" dirty="0" smtClean="0"/>
              <a:t>○ 데이터센터</a:t>
            </a:r>
            <a:r>
              <a:rPr lang="ko-KR" altLang="en-US" baseline="0" dirty="0" smtClean="0"/>
              <a:t> 성장에 따라서 네트워크의 확장도 필요로 하지만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현재의 네트워크 구조에서는 예측 가능한 </a:t>
            </a:r>
            <a:r>
              <a:rPr lang="en-US" altLang="ko-KR" baseline="0" dirty="0" smtClean="0"/>
              <a:t>Traffic Pattern</a:t>
            </a:r>
            <a:r>
              <a:rPr lang="ko-KR" altLang="en-US" baseline="0" dirty="0" smtClean="0"/>
              <a:t>에 따라서만 확장이 가능하지만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오늘날의 가상화 데이터 센터에서의 </a:t>
            </a:r>
            <a:r>
              <a:rPr lang="en-US" altLang="ko-KR" baseline="0" dirty="0" smtClean="0"/>
              <a:t>Traffic Pattern</a:t>
            </a:r>
            <a:r>
              <a:rPr lang="ko-KR" altLang="en-US" baseline="0" dirty="0" smtClean="0"/>
              <a:t>은 굉장히 역동적으로 변하기 때문에 예측이 어려울 것이다</a:t>
            </a:r>
            <a:r>
              <a:rPr lang="en-US" altLang="ko-KR" baseline="0" dirty="0" smtClean="0"/>
              <a:t>. </a:t>
            </a:r>
            <a:r>
              <a:rPr lang="ko-KR" altLang="en-US" baseline="0" dirty="0" smtClean="0"/>
              <a:t> 하지만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이러한 변화에 따라서 네트워크의 확장은 수동적인 설정에 의해서만 가능하다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○ 표준 프로토콜을 기반으로 사용하고 있지만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 장비 들은 벤더에 종속적인 기능들로 인해서 다양한 확장이 어려움</a:t>
            </a:r>
            <a:r>
              <a:rPr lang="en-US" altLang="ko-KR" dirty="0" smtClean="0"/>
              <a:t>.</a:t>
            </a:r>
            <a:endParaRPr lang="en-US" altLang="ko-KR" baseline="0" dirty="0" smtClean="0"/>
          </a:p>
          <a:p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3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309228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○ </a:t>
            </a:r>
            <a:r>
              <a:rPr lang="en-US" altLang="ko-KR" dirty="0" smtClean="0"/>
              <a:t>SDN</a:t>
            </a:r>
            <a:r>
              <a:rPr lang="ko-KR" altLang="en-US" dirty="0" smtClean="0"/>
              <a:t>은 </a:t>
            </a:r>
            <a:r>
              <a:rPr lang="en-US" altLang="ko-KR" dirty="0" smtClean="0"/>
              <a:t>Control Plane</a:t>
            </a:r>
            <a:r>
              <a:rPr lang="ko-KR" altLang="en-US" dirty="0" smtClean="0"/>
              <a:t>과 </a:t>
            </a:r>
            <a:r>
              <a:rPr lang="en-US" altLang="ko-KR" dirty="0" smtClean="0"/>
              <a:t>Data Plane</a:t>
            </a:r>
            <a:r>
              <a:rPr lang="ko-KR" altLang="en-US" dirty="0" smtClean="0"/>
              <a:t>을 물리적으로 분리하여</a:t>
            </a:r>
            <a:r>
              <a:rPr lang="en-US" altLang="ko-KR" dirty="0" smtClean="0"/>
              <a:t>, </a:t>
            </a:r>
            <a:r>
              <a:rPr lang="ko-KR" altLang="en-US" dirty="0" smtClean="0"/>
              <a:t>네트워크</a:t>
            </a:r>
            <a:r>
              <a:rPr lang="ko-KR" altLang="en-US" baseline="0" dirty="0" smtClean="0"/>
              <a:t> </a:t>
            </a:r>
            <a:r>
              <a:rPr lang="ko-KR" altLang="en-US" baseline="0" dirty="0" err="1" smtClean="0"/>
              <a:t>인텔리전스와</a:t>
            </a:r>
            <a:r>
              <a:rPr lang="ko-KR" altLang="en-US" baseline="0" dirty="0" smtClean="0"/>
              <a:t> </a:t>
            </a:r>
            <a:r>
              <a:rPr lang="ko-KR" altLang="en-US" baseline="0" dirty="0" smtClean="0"/>
              <a:t>상태 등은 </a:t>
            </a:r>
            <a:r>
              <a:rPr lang="ko-KR" altLang="en-US" baseline="0" dirty="0" smtClean="0"/>
              <a:t>논리적으로 중앙에서 관리되며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인프라는 어플리케이션의 필요에 따라 이용되게끔 추상화하는 </a:t>
            </a:r>
            <a:r>
              <a:rPr lang="ko-KR" altLang="en-US" dirty="0" smtClean="0"/>
              <a:t>아키텍처로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네트워크 전체 영역을 관장하는 개념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○</a:t>
            </a:r>
            <a:r>
              <a:rPr lang="en-US" altLang="ko-KR" baseline="0" dirty="0" smtClean="0"/>
              <a:t> OpenFlow</a:t>
            </a:r>
            <a:r>
              <a:rPr lang="ko-KR" altLang="en-US" baseline="0" dirty="0" smtClean="0"/>
              <a:t>는 </a:t>
            </a:r>
            <a:r>
              <a:rPr lang="en-US" altLang="ko-KR" baseline="0" dirty="0" smtClean="0"/>
              <a:t>Data Plane(Hardware)</a:t>
            </a:r>
            <a:r>
              <a:rPr lang="ko-KR" altLang="en-US" baseline="0" dirty="0" smtClean="0"/>
              <a:t>와 </a:t>
            </a:r>
            <a:r>
              <a:rPr lang="en-US" altLang="ko-KR" baseline="0" dirty="0" smtClean="0"/>
              <a:t>Control Plane(Software)</a:t>
            </a:r>
            <a:r>
              <a:rPr lang="ko-KR" altLang="en-US" baseline="0" dirty="0" smtClean="0"/>
              <a:t>을 통신하기 위한 표준 프로토콜</a:t>
            </a:r>
            <a:r>
              <a:rPr lang="en-US" altLang="ko-KR" baseline="0" dirty="0" smtClean="0"/>
              <a:t>.</a:t>
            </a:r>
          </a:p>
          <a:p>
            <a:r>
              <a:rPr lang="en-US" altLang="ko-KR" baseline="0" dirty="0" smtClean="0"/>
              <a:t>   </a:t>
            </a:r>
            <a:r>
              <a:rPr lang="ko-KR" altLang="en-US" baseline="0" dirty="0" smtClean="0"/>
              <a:t>결국 </a:t>
            </a:r>
            <a:r>
              <a:rPr lang="en-US" altLang="ko-KR" baseline="0" dirty="0" smtClean="0"/>
              <a:t>OpenFlow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SDN</a:t>
            </a:r>
            <a:r>
              <a:rPr lang="ko-KR" altLang="en-US" baseline="0" dirty="0" smtClean="0"/>
              <a:t>을 구현하는 요소라고 볼 수 있다</a:t>
            </a:r>
            <a:r>
              <a:rPr lang="en-US" altLang="ko-KR" baseline="0" dirty="0" smtClean="0"/>
              <a:t>. </a:t>
            </a:r>
            <a:endParaRPr lang="en-US" altLang="ko-K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4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1578474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○ 하나의 물리적인 네트워크를 서비스에 따른 다수의 논리적인 네트워크로 구성 가능하며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각 서비스</a:t>
            </a:r>
            <a:r>
              <a:rPr lang="ko-KR" altLang="en-US" baseline="0" dirty="0" smtClean="0"/>
              <a:t> 논리 네트워크를 서비스에 따라서 특화된 정책을 적용 할 수 있다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dirty="0" smtClean="0"/>
              <a:t>○ </a:t>
            </a:r>
            <a:r>
              <a:rPr lang="en-US" altLang="ko-KR" dirty="0" smtClean="0"/>
              <a:t>Software</a:t>
            </a:r>
            <a:r>
              <a:rPr lang="ko-KR" altLang="en-US" dirty="0" smtClean="0"/>
              <a:t>로 동작하는 </a:t>
            </a:r>
            <a:r>
              <a:rPr lang="en-US" altLang="ko-KR" dirty="0" smtClean="0"/>
              <a:t>Controller</a:t>
            </a:r>
            <a:r>
              <a:rPr lang="ko-KR" altLang="en-US" dirty="0" smtClean="0"/>
              <a:t>에 의해서 </a:t>
            </a:r>
            <a:r>
              <a:rPr lang="en-US" altLang="ko-KR" dirty="0" smtClean="0"/>
              <a:t>Network</a:t>
            </a:r>
            <a:r>
              <a:rPr lang="ko-KR" altLang="en-US" dirty="0" smtClean="0"/>
              <a:t>의 </a:t>
            </a:r>
            <a:r>
              <a:rPr lang="en-US" altLang="ko-KR" dirty="0" smtClean="0"/>
              <a:t>topology</a:t>
            </a:r>
            <a:r>
              <a:rPr lang="ko-KR" altLang="en-US" dirty="0" smtClean="0"/>
              <a:t>가 그려지고 </a:t>
            </a:r>
            <a:r>
              <a:rPr lang="en-US" altLang="ko-KR" dirty="0" smtClean="0"/>
              <a:t>Traffic Engineering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등이 자유롭게 동적으로 제어가 가능하게 된다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dirty="0" smtClean="0"/>
              <a:t>○ </a:t>
            </a:r>
            <a:r>
              <a:rPr lang="en-US" altLang="ko-KR" dirty="0" smtClean="0"/>
              <a:t>Hardware</a:t>
            </a:r>
            <a:r>
              <a:rPr lang="ko-KR" altLang="en-US" dirty="0" smtClean="0"/>
              <a:t>는 </a:t>
            </a:r>
            <a:r>
              <a:rPr lang="en-US" altLang="ko-KR" dirty="0" smtClean="0"/>
              <a:t>Controller</a:t>
            </a:r>
            <a:r>
              <a:rPr lang="ko-KR" altLang="en-US" dirty="0" smtClean="0"/>
              <a:t>에 의해서 내려진 </a:t>
            </a:r>
            <a:r>
              <a:rPr lang="en-US" altLang="ko-KR" dirty="0" smtClean="0"/>
              <a:t>Flow</a:t>
            </a:r>
            <a:r>
              <a:rPr lang="ko-KR" altLang="en-US" dirty="0" smtClean="0"/>
              <a:t>에 따라서 단순히 </a:t>
            </a:r>
            <a:r>
              <a:rPr lang="en-US" altLang="ko-KR" dirty="0" smtClean="0"/>
              <a:t>Packet</a:t>
            </a:r>
            <a:r>
              <a:rPr lang="ko-KR" altLang="en-US" dirty="0" smtClean="0"/>
              <a:t>을 전송하기 때문에 벤더에 독립적인 </a:t>
            </a:r>
            <a:r>
              <a:rPr lang="en-US" altLang="ko-KR" dirty="0" smtClean="0"/>
              <a:t>Hardware</a:t>
            </a:r>
            <a:r>
              <a:rPr lang="ko-KR" altLang="en-US" dirty="0" smtClean="0"/>
              <a:t>로 </a:t>
            </a:r>
            <a:r>
              <a:rPr lang="ko-KR" altLang="en-US" dirty="0" err="1" smtClean="0"/>
              <a:t>이기종간의</a:t>
            </a:r>
            <a:r>
              <a:rPr lang="ko-KR" altLang="en-US" dirty="0" smtClean="0"/>
              <a:t> 구성을 통해서도 일괄적인 네트워크 구성을 할 수 있다</a:t>
            </a:r>
            <a:r>
              <a:rPr lang="en-US" altLang="ko-KR" dirty="0" smtClean="0"/>
              <a:t>. </a:t>
            </a:r>
            <a:endParaRPr lang="en-US" altLang="ko-KR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5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2063157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6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6841122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○</a:t>
            </a:r>
            <a:r>
              <a:rPr lang="ko-KR" altLang="en-US" baseline="0" dirty="0" smtClean="0"/>
              <a:t> </a:t>
            </a:r>
            <a:r>
              <a:rPr lang="en-US" altLang="ko-KR" baseline="0" dirty="0" smtClean="0"/>
              <a:t>OpenFlow </a:t>
            </a:r>
            <a:r>
              <a:rPr lang="ko-KR" altLang="en-US" baseline="0" dirty="0" smtClean="0"/>
              <a:t>장비가 </a:t>
            </a:r>
            <a:r>
              <a:rPr lang="en-US" altLang="ko-KR" baseline="0" dirty="0" smtClean="0"/>
              <a:t>Network</a:t>
            </a:r>
            <a:r>
              <a:rPr lang="ko-KR" altLang="en-US" baseline="0" dirty="0" smtClean="0"/>
              <a:t>에 연결되면</a:t>
            </a:r>
            <a:r>
              <a:rPr lang="en-US" altLang="ko-KR" baseline="0" dirty="0" smtClean="0"/>
              <a:t>, Controller</a:t>
            </a:r>
            <a:r>
              <a:rPr lang="ko-KR" altLang="en-US" baseline="0" dirty="0" smtClean="0"/>
              <a:t>과 </a:t>
            </a:r>
            <a:r>
              <a:rPr lang="en-US" altLang="ko-KR" baseline="0" dirty="0" smtClean="0"/>
              <a:t>Session</a:t>
            </a:r>
            <a:r>
              <a:rPr lang="ko-KR" altLang="en-US" baseline="0" dirty="0" smtClean="0"/>
              <a:t>을 맺고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자신의 상태 정보를 보내게 되고</a:t>
            </a:r>
            <a:r>
              <a:rPr lang="en-US" altLang="ko-KR" baseline="0" dirty="0" smtClean="0"/>
              <a:t> Controller</a:t>
            </a:r>
            <a:r>
              <a:rPr lang="ko-KR" altLang="en-US" baseline="0" dirty="0" smtClean="0"/>
              <a:t>는 해당 정보를 통해서 전체 </a:t>
            </a:r>
            <a:r>
              <a:rPr lang="en-US" altLang="ko-KR" baseline="0" dirty="0" smtClean="0"/>
              <a:t>Network Topology</a:t>
            </a:r>
            <a:r>
              <a:rPr lang="ko-KR" altLang="en-US" baseline="0" dirty="0" smtClean="0"/>
              <a:t>를 구성하게 된다</a:t>
            </a:r>
            <a:r>
              <a:rPr lang="en-US" altLang="ko-KR" baseline="0" dirty="0" smtClean="0"/>
              <a:t>. </a:t>
            </a:r>
          </a:p>
          <a:p>
            <a:r>
              <a:rPr lang="ko-KR" altLang="en-US" baseline="0" dirty="0" smtClean="0"/>
              <a:t>○ </a:t>
            </a:r>
            <a:r>
              <a:rPr lang="en-US" altLang="ko-KR" baseline="0" dirty="0" smtClean="0"/>
              <a:t>OpenFlow </a:t>
            </a:r>
            <a:r>
              <a:rPr lang="ko-KR" altLang="en-US" baseline="0" dirty="0" smtClean="0"/>
              <a:t>장비를 </a:t>
            </a:r>
            <a:r>
              <a:rPr lang="en-US" altLang="ko-KR" baseline="0" dirty="0" smtClean="0"/>
              <a:t>Packet</a:t>
            </a:r>
            <a:r>
              <a:rPr lang="ko-KR" altLang="en-US" baseline="0" dirty="0" smtClean="0"/>
              <a:t>이 들어오게 되면</a:t>
            </a:r>
            <a:r>
              <a:rPr lang="en-US" altLang="ko-KR" baseline="0" dirty="0" smtClean="0"/>
              <a:t>, </a:t>
            </a:r>
            <a:r>
              <a:rPr lang="ko-KR" altLang="en-US" baseline="0" dirty="0" smtClean="0"/>
              <a:t>해당 </a:t>
            </a:r>
            <a:r>
              <a:rPr lang="en-US" altLang="ko-KR" baseline="0" dirty="0" smtClean="0"/>
              <a:t>Packet</a:t>
            </a:r>
            <a:r>
              <a:rPr lang="ko-KR" altLang="en-US" baseline="0" dirty="0" smtClean="0"/>
              <a:t>과 관련된 </a:t>
            </a:r>
            <a:r>
              <a:rPr lang="en-US" altLang="ko-KR" baseline="0" dirty="0" smtClean="0"/>
              <a:t>Flow Table</a:t>
            </a:r>
            <a:r>
              <a:rPr lang="ko-KR" altLang="en-US" baseline="0" dirty="0" smtClean="0"/>
              <a:t>이 있는지 확인을 하고 </a:t>
            </a:r>
            <a:r>
              <a:rPr lang="en-US" altLang="ko-KR" baseline="0" dirty="0" smtClean="0"/>
              <a:t>Flow Table</a:t>
            </a:r>
            <a:r>
              <a:rPr lang="ko-KR" altLang="en-US" baseline="0" dirty="0" smtClean="0"/>
              <a:t>에 없는 데이터인 경우에는 </a:t>
            </a:r>
            <a:r>
              <a:rPr lang="en-US" altLang="ko-KR" baseline="0" dirty="0" smtClean="0"/>
              <a:t>Controller</a:t>
            </a:r>
            <a:r>
              <a:rPr lang="ko-KR" altLang="en-US" baseline="0" dirty="0" smtClean="0"/>
              <a:t>에 데이터를 보내고 </a:t>
            </a:r>
            <a:r>
              <a:rPr lang="en-US" altLang="ko-KR" baseline="0" dirty="0" smtClean="0"/>
              <a:t>Controller</a:t>
            </a:r>
            <a:r>
              <a:rPr lang="ko-KR" altLang="en-US" baseline="0" dirty="0" smtClean="0"/>
              <a:t>에서는 해당 </a:t>
            </a:r>
            <a:r>
              <a:rPr lang="en-US" altLang="ko-KR" baseline="0" dirty="0" smtClean="0"/>
              <a:t>Data</a:t>
            </a:r>
            <a:r>
              <a:rPr lang="ko-KR" altLang="en-US" baseline="0" dirty="0" smtClean="0"/>
              <a:t>와 관련된 </a:t>
            </a:r>
            <a:r>
              <a:rPr lang="en-US" altLang="ko-KR" baseline="0" dirty="0" smtClean="0"/>
              <a:t>Flow Table</a:t>
            </a:r>
            <a:r>
              <a:rPr lang="ko-KR" altLang="en-US" baseline="0" dirty="0" smtClean="0"/>
              <a:t>을 </a:t>
            </a:r>
            <a:r>
              <a:rPr lang="en-US" altLang="ko-KR" baseline="0" dirty="0" smtClean="0"/>
              <a:t>OpenFlow </a:t>
            </a:r>
            <a:r>
              <a:rPr lang="ko-KR" altLang="en-US" baseline="0" dirty="0" smtClean="0"/>
              <a:t>장비로 내리게 되고 </a:t>
            </a:r>
            <a:r>
              <a:rPr lang="en-US" altLang="ko-KR" baseline="0" dirty="0" smtClean="0"/>
              <a:t>OpenFlow </a:t>
            </a:r>
            <a:r>
              <a:rPr lang="ko-KR" altLang="en-US" baseline="0" dirty="0" smtClean="0"/>
              <a:t>장비에서는 해당 </a:t>
            </a:r>
            <a:r>
              <a:rPr lang="en-US" altLang="ko-KR" baseline="0" dirty="0" smtClean="0"/>
              <a:t>Flow</a:t>
            </a:r>
            <a:r>
              <a:rPr lang="ko-KR" altLang="en-US" baseline="0" dirty="0" smtClean="0"/>
              <a:t>에 따른 </a:t>
            </a:r>
            <a:r>
              <a:rPr lang="en-US" altLang="ko-KR" baseline="0" dirty="0" smtClean="0"/>
              <a:t>Entry</a:t>
            </a:r>
            <a:r>
              <a:rPr lang="ko-KR" altLang="en-US" baseline="0" dirty="0" smtClean="0"/>
              <a:t>를 추가하게 된다</a:t>
            </a:r>
            <a:r>
              <a:rPr lang="en-US" altLang="ko-KR" baseline="0" dirty="0" smtClean="0"/>
              <a:t>.</a:t>
            </a:r>
          </a:p>
          <a:p>
            <a:r>
              <a:rPr lang="ko-KR" altLang="en-US" baseline="0" dirty="0" smtClean="0"/>
              <a:t>○</a:t>
            </a:r>
            <a:r>
              <a:rPr lang="en-US" altLang="ko-KR" baseline="0" dirty="0" smtClean="0"/>
              <a:t> FlowTable</a:t>
            </a:r>
            <a:r>
              <a:rPr lang="ko-KR" altLang="en-US" baseline="0" dirty="0" smtClean="0"/>
              <a:t>에 존재하는 </a:t>
            </a:r>
            <a:r>
              <a:rPr lang="en-US" altLang="ko-KR" baseline="0" dirty="0" smtClean="0"/>
              <a:t>Packet</a:t>
            </a:r>
            <a:r>
              <a:rPr lang="ko-KR" altLang="en-US" baseline="0" dirty="0" smtClean="0"/>
              <a:t>은 </a:t>
            </a:r>
            <a:r>
              <a:rPr lang="en-US" altLang="ko-KR" baseline="0" dirty="0" smtClean="0"/>
              <a:t>Flow matching</a:t>
            </a:r>
            <a:r>
              <a:rPr lang="ko-KR" altLang="en-US" baseline="0" dirty="0" smtClean="0"/>
              <a:t>을 통해서 </a:t>
            </a:r>
            <a:r>
              <a:rPr lang="en-US" altLang="ko-KR" baseline="0" dirty="0" smtClean="0"/>
              <a:t>Forward / Drop / Modify / </a:t>
            </a:r>
            <a:r>
              <a:rPr lang="en-US" altLang="ko-KR" baseline="0" dirty="0" err="1" smtClean="0"/>
              <a:t>Enqueue</a:t>
            </a:r>
            <a:r>
              <a:rPr lang="en-US" altLang="ko-KR" baseline="0" dirty="0" smtClean="0"/>
              <a:t> </a:t>
            </a:r>
            <a:r>
              <a:rPr lang="ko-KR" altLang="en-US" baseline="0" dirty="0" smtClean="0"/>
              <a:t>중의 하나의 </a:t>
            </a:r>
            <a:r>
              <a:rPr lang="en-US" altLang="ko-KR" baseline="0" dirty="0" smtClean="0"/>
              <a:t>Action</a:t>
            </a:r>
            <a:r>
              <a:rPr lang="ko-KR" altLang="en-US" baseline="0" dirty="0" smtClean="0"/>
              <a:t>을 수행하게 된다</a:t>
            </a:r>
            <a:r>
              <a:rPr lang="en-US" altLang="ko-KR" baseline="0" dirty="0" smtClean="0"/>
              <a:t>. </a:t>
            </a:r>
          </a:p>
          <a:p>
            <a:endParaRPr lang="en-US" altLang="ko-KR" dirty="0" smtClean="0"/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- Symmetric message : Session Management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- Controller-to-Switch message : Controller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내의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FlowTable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을 관리하는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Policy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를 전송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- Asynchronous message : Switch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가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Controller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에게 전송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 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                                Packet-In :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현재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FlowTable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에 존재하지 않는 새로운 데이터 수신 시에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Controller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로 전송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                                Port-Status : Switch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의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Port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상태의 변화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7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2009565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8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3955895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3775" y="768350"/>
            <a:ext cx="5116513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>
              <a:lnSpc>
                <a:spcPct val="170000"/>
              </a:lnSpc>
            </a:pP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◆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SDN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도입 효과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1. 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다양한 벤더가 존재하는 복잡한 네트워크 환경에서도 중앙 집중화된 제어가 가능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 OpenFlow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를 지원하는 모든 벤더의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Switch, Router, Virtual Switch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등의 네트워크 장비를 제어 가능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 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2.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자동화를 통한 복잡성을 감소 시킴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관리 프레임워크를 제공하여 기존의 수동화 작업인 업무들을 자동화 가능하게 함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 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 IAAS, Self Provisioning Model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지원을 통한 운용상의 간접비를 줄이고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,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민첩성을 높게 함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. 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3.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네트워크 신뢰성과 </a:t>
            </a:r>
            <a:r>
              <a:rPr lang="ko-KR" altLang="en-US" sz="1200" spc="-20" dirty="0" err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보안성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증가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Service, Application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의 추가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/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이동이나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,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정책 변경에 따라서 각각의 장비에 설정을 변경하지 않고 중앙에서 정책 설정을 하여 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정책의 일관성을 통한 네트워크 신뢰성을 제공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4.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정교한 네트워크 흐름 제어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기존의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Hardware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기반의 단순한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FlowTable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을 이용하여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Traffic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을 처리하지 않고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, Software Controller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을 통한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Traffic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처리하기 때문에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      Programming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에 의한 보다 정밀한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Traffic </a:t>
            </a:r>
            <a:r>
              <a:rPr lang="ko-KR" altLang="en-US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+mn-ea"/>
              </a:rPr>
              <a:t>처리가 가능</a:t>
            </a:r>
            <a:endParaRPr lang="en-US" altLang="ko-KR" sz="12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pPr marL="228600" indent="-228600">
              <a:lnSpc>
                <a:spcPct val="170000"/>
              </a:lnSpc>
            </a:pPr>
            <a:endParaRPr lang="en-US" altLang="ko-KR" sz="10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+mn-ea"/>
            </a:endParaRPr>
          </a:p>
          <a:p>
            <a:endParaRPr 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26CD33-4337-4529-948A-94F6960B2374}" type="slidenum">
              <a:rPr lang="en-US" altLang="ko-KR" smtClean="0"/>
              <a:pPr/>
              <a:t>9</a:t>
            </a:fld>
            <a:endParaRPr lang="ko-KR" dirty="0"/>
          </a:p>
        </p:txBody>
      </p:sp>
    </p:spTree>
    <p:extLst>
      <p:ext uri="{BB962C8B-B14F-4D97-AF65-F5344CB8AC3E}">
        <p14:creationId xmlns:p14="http://schemas.microsoft.com/office/powerpoint/2010/main" val="2595630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hyperlink" Target="http://hangeul.naver.com/font" TargetMode="Externa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/>
          <a:lstStyle/>
          <a:p>
            <a:pPr algn="r" latinLnBrk="1"/>
            <a:fld id="{F99EC173-99AE-4773-AB25-02E469A13EAE}" type="slidenum">
              <a:rPr kumimoji="0" lang="en-US" altLang="ko-KR" sz="1200" smtClean="0">
                <a:solidFill>
                  <a:schemeClr val="tx2"/>
                </a:solidFill>
              </a:rPr>
              <a:pPr algn="r" latinLnBrk="1"/>
              <a:t>‹#›</a:t>
            </a:fld>
            <a:endParaRPr kumimoji="0" lang="ko-KR" altLang="en-US" sz="1200" dirty="0">
              <a:solidFill>
                <a:schemeClr val="tx2"/>
              </a:solidFill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CC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3792" y="6488397"/>
            <a:ext cx="403970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7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 문서는 나눔글꼴로 작성되었습니다</a:t>
            </a:r>
            <a:r>
              <a:rPr lang="en-US" altLang="ko-KR" sz="700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700" u="sng" dirty="0" smtClean="0">
                <a:solidFill>
                  <a:schemeClr val="bg1"/>
                </a:solidFill>
                <a:latin typeface="맑은 고딕" panose="020B0503020000020004" pitchFamily="50" charset="-127"/>
                <a:ea typeface="맑은 고딕" panose="020B0503020000020004" pitchFamily="50" charset="-127"/>
                <a:hlinkClick r:id="rId2"/>
              </a:rPr>
              <a:t>설치하기</a:t>
            </a:r>
            <a:endParaRPr lang="en-US" altLang="ko-KR" sz="700" u="sng" dirty="0" smtClean="0">
              <a:solidFill>
                <a:schemeClr val="bg1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30C84A2-23CF-44F5-B813-5187ED5C7D1C}" type="datetimeFigureOut">
              <a:rPr lang="en-US" altLang="ko-KR" smtClean="0">
                <a:solidFill>
                  <a:schemeClr val="tx2"/>
                </a:solidFill>
              </a:rPr>
              <a:pPr/>
              <a:t>11/27/2012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>
              <a:solidFill>
                <a:schemeClr val="tx2"/>
              </a:solidFill>
            </a:endParaRPr>
          </a:p>
        </p:txBody>
      </p:sp>
      <p:cxnSp>
        <p:nvCxnSpPr>
          <p:cNvPr id="6" name="직선 연결선 5"/>
          <p:cNvCxnSpPr/>
          <p:nvPr userDrawn="1"/>
        </p:nvCxnSpPr>
        <p:spPr>
          <a:xfrm>
            <a:off x="251520" y="3429000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443033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/>
          <p:cNvCxnSpPr/>
          <p:nvPr userDrawn="1"/>
        </p:nvCxnSpPr>
        <p:spPr>
          <a:xfrm>
            <a:off x="251520" y="4689070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 userDrawn="1"/>
        </p:nvCxnSpPr>
        <p:spPr>
          <a:xfrm>
            <a:off x="251520" y="4947804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 userDrawn="1"/>
        </p:nvCxnSpPr>
        <p:spPr>
          <a:xfrm>
            <a:off x="251520" y="5206538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/>
          <p:cNvCxnSpPr/>
          <p:nvPr userDrawn="1"/>
        </p:nvCxnSpPr>
        <p:spPr>
          <a:xfrm>
            <a:off x="251520" y="546527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12"/>
          <p:cNvCxnSpPr/>
          <p:nvPr userDrawn="1"/>
        </p:nvCxnSpPr>
        <p:spPr>
          <a:xfrm>
            <a:off x="251520" y="5724006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13"/>
          <p:cNvCxnSpPr/>
          <p:nvPr userDrawn="1"/>
        </p:nvCxnSpPr>
        <p:spPr>
          <a:xfrm>
            <a:off x="251520" y="4171602"/>
            <a:ext cx="4320480" cy="0"/>
          </a:xfrm>
          <a:prstGeom prst="line">
            <a:avLst/>
          </a:prstGeom>
          <a:ln w="3175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3"/>
          <p:cNvPicPr>
            <a:picLocks noChangeAspect="1" noChangeArrowheads="1"/>
          </p:cNvPicPr>
          <p:nvPr userDrawn="1"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172400" y="435069"/>
            <a:ext cx="720080" cy="185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빈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251520" y="664371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6748288" y="6623528"/>
            <a:ext cx="228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http://ThePlmingSpace.tistory.com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69739" y="6611781"/>
            <a:ext cx="147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By </a:t>
            </a:r>
            <a:r>
              <a:rPr lang="ko-KR" altLang="en-US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네떡지기 </a:t>
            </a:r>
            <a:r>
              <a:rPr lang="en-US" altLang="ko-KR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고재성</a:t>
            </a:r>
            <a:r>
              <a:rPr lang="en-US" altLang="ko-KR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7" name="직선 연결선 6"/>
          <p:cNvCxnSpPr/>
          <p:nvPr userDrawn="1"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CF9834A-9506-4261-813C-6E2310CB2B1A}" type="datetimeFigureOut">
              <a:rPr lang="en-US" altLang="ko-KR" smtClean="0"/>
              <a:pPr/>
              <a:t>11/27/2012</a:t>
            </a:fld>
            <a:endParaRPr lang="en-US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6553200" y="6397296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856B2EEB-F1AF-46EB-984F-2EE790ECE3A9}" type="slidenum">
              <a:rPr lang="en-US" altLang="ko-KR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42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fld id="{F30C84A2-23CF-44F5-B813-5187ED5C7D1C}" type="datetimeFigureOut">
              <a:rPr lang="en-US" altLang="ko-KR" smtClean="0">
                <a:solidFill>
                  <a:schemeClr val="tx2"/>
                </a:solidFill>
              </a:rPr>
              <a:pPr/>
              <a:t>11/27/2012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1pPr>
          </a:lstStyle>
          <a:p>
            <a:endParaRPr lang="ko-KR" altLang="en-US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748288" y="6623528"/>
            <a:ext cx="228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http://ThePlmingSpace.tistory.com</a:t>
            </a:r>
            <a:endParaRPr lang="ko-KR" altLang="en-US" sz="1000" b="1" dirty="0"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251520" y="6643710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69739" y="6611781"/>
            <a:ext cx="14733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By </a:t>
            </a:r>
            <a:r>
              <a:rPr lang="ko-KR" altLang="en-US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네떡지기 </a:t>
            </a:r>
            <a:r>
              <a:rPr lang="en-US" altLang="ko-KR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ko-KR" altLang="en-US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고재성</a:t>
            </a:r>
            <a:r>
              <a:rPr lang="en-US" altLang="ko-KR" sz="1000" b="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000" b="0" dirty="0">
              <a:latin typeface="맑은 고딕" pitchFamily="50" charset="-127"/>
              <a:ea typeface="맑은 고딕" pitchFamily="50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94" r:id="rId2"/>
    <p:sldLayoutId id="2147483683" r:id="rId3"/>
    <p:sldLayoutId id="2147483700" r:id="rId4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3600" b="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Tx/>
        <a:buNone/>
        <a:defRPr sz="2000" kern="1200">
          <a:solidFill>
            <a:schemeClr val="tx1"/>
          </a:solidFill>
          <a:latin typeface="맑은 고딕" panose="020B0503020000020004" pitchFamily="50" charset="-127"/>
          <a:ea typeface="맑은 고딕" panose="020B0503020000020004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://www.youtube.com/v/nFzpdxl521Y?version=3&amp;hl=ko_KR" TargetMode="Externa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3.xml"/><Relationship Id="rId1" Type="http://schemas.openxmlformats.org/officeDocument/2006/relationships/video" Target="http://www.youtube.com/v/G2_D-CH4tQk?version=3&amp;hl=ko_KR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jpeg"/><Relationship Id="rId7" Type="http://schemas.openxmlformats.org/officeDocument/2006/relationships/image" Target="../media/image2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3.jp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jpg"/><Relationship Id="rId4" Type="http://schemas.openxmlformats.org/officeDocument/2006/relationships/image" Target="../media/image3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jpg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9512" y="3714754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spc="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OpenFlow / SDN</a:t>
            </a:r>
            <a:r>
              <a:rPr lang="en-US" altLang="ko-KR" sz="1100" spc="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ko-KR" altLang="en-US" sz="3600" spc="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48288" y="6623528"/>
            <a:ext cx="228268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spc="-2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http://ThePlmingSpace.tistory.com</a:t>
            </a:r>
            <a:endParaRPr lang="ko-KR" altLang="en-US" sz="1000" b="1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4445887"/>
            <a:ext cx="33029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spc="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By – </a:t>
            </a:r>
            <a:r>
              <a:rPr lang="ko-KR" altLang="en-US" sz="1400" spc="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네떡지기 </a:t>
            </a:r>
            <a:r>
              <a:rPr lang="en-US" altLang="ko-KR" sz="1400" spc="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고재성</a:t>
            </a:r>
            <a:r>
              <a:rPr lang="en-US" altLang="ko-KR" sz="1400" spc="600" dirty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400" spc="600" dirty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172200" cy="3438687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9" r="5382"/>
          <a:stretch/>
        </p:blipFill>
        <p:spPr>
          <a:xfrm>
            <a:off x="5004048" y="0"/>
            <a:ext cx="4139952" cy="347140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6525344"/>
            <a:ext cx="9036496" cy="332656"/>
          </a:xfrm>
          <a:prstGeom prst="rect">
            <a:avLst/>
          </a:prstGeom>
          <a:solidFill>
            <a:schemeClr val="bg1"/>
          </a:solidFill>
          <a:ln w="1905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699792" y="2708920"/>
            <a:ext cx="597666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40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근데 과연 정말 필요한 기술인가요</a:t>
            </a:r>
            <a:r>
              <a:rPr lang="en-US" altLang="ko-KR" sz="40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?</a:t>
            </a:r>
            <a:endParaRPr lang="ko-KR" altLang="en-US" sz="40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한컴 쿨재즈 B" panose="02020603020101020101" pitchFamily="18" charset="-127"/>
              <a:ea typeface="한컴 쿨재즈 B" panose="02020603020101020101" pitchFamily="18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2564904"/>
            <a:ext cx="1547688" cy="1707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197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844824"/>
            <a:ext cx="6315525" cy="2016224"/>
          </a:xfrm>
          <a:prstGeom prst="rect">
            <a:avLst/>
          </a:prstGeom>
          <a:ln>
            <a:solidFill>
              <a:schemeClr val="accent6">
                <a:lumMod val="40000"/>
                <a:lumOff val="60000"/>
              </a:schemeClr>
            </a:solidFill>
          </a:ln>
        </p:spPr>
      </p:pic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 &amp; 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492896"/>
            <a:ext cx="5770984" cy="2048343"/>
          </a:xfrm>
          <a:prstGeom prst="rect">
            <a:avLst/>
          </a:prstGeom>
          <a:ln>
            <a:solidFill>
              <a:schemeClr val="accent3">
                <a:lumMod val="40000"/>
                <a:lumOff val="60000"/>
              </a:schemeClr>
            </a:solidFill>
          </a:ln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96" y="930748"/>
            <a:ext cx="1031428" cy="13752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428056" y="907727"/>
            <a:ext cx="6876764" cy="558428"/>
          </a:xfrm>
          <a:prstGeom prst="rect">
            <a:avLst/>
          </a:prstGeom>
          <a:noFill/>
        </p:spPr>
        <p:txBody>
          <a:bodyPr wrap="square" lIns="36000" tIns="0" rIns="36000" rtlCol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28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‘</a:t>
            </a:r>
            <a:r>
              <a:rPr lang="ko-KR" altLang="en-US" sz="28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가트너</a:t>
            </a:r>
            <a:r>
              <a:rPr lang="en-US" altLang="ko-KR" sz="28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’ ‘IDC’ </a:t>
            </a:r>
            <a:r>
              <a:rPr lang="ko-KR" altLang="en-US" sz="28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시장 조사기관 아시죠</a:t>
            </a:r>
            <a:r>
              <a:rPr lang="en-US" altLang="ko-KR" sz="28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?</a:t>
            </a:r>
            <a:endParaRPr lang="ko-KR" altLang="en-US" sz="28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한컴 쿨재즈 B" panose="02020603020101020101" pitchFamily="18" charset="-127"/>
              <a:ea typeface="한컴 쿨재즈 B" panose="02020603020101020101" pitchFamily="18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313" y="2920150"/>
            <a:ext cx="4523185" cy="3230847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5504783" y="4959902"/>
            <a:ext cx="3254025" cy="1191095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2012</a:t>
            </a:r>
            <a:r>
              <a:rPr lang="ko-KR" altLang="en-US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년 시장규모 </a:t>
            </a:r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: 5,380</a:t>
            </a:r>
            <a:r>
              <a:rPr lang="ko-KR" altLang="en-US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만</a:t>
            </a:r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달러</a:t>
            </a:r>
            <a:endParaRPr lang="en-US" altLang="ko-KR" sz="14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5</a:t>
            </a:r>
            <a:r>
              <a:rPr lang="ko-KR" altLang="en-US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년간 연평균 예상 성장률 </a:t>
            </a:r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: 145.5%</a:t>
            </a:r>
          </a:p>
          <a:p>
            <a:pPr>
              <a:lnSpc>
                <a:spcPct val="170000"/>
              </a:lnSpc>
            </a:pPr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2016</a:t>
            </a:r>
            <a:r>
              <a:rPr lang="ko-KR" altLang="en-US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년 예장 시장규모 </a:t>
            </a:r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: 20</a:t>
            </a:r>
            <a:r>
              <a:rPr lang="ko-KR" altLang="en-US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억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달러</a:t>
            </a:r>
            <a:endParaRPr lang="ko-KR" altLang="en-US" sz="14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738082" y="6150997"/>
            <a:ext cx="666611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IDC (The Impact of OpenFlow on Datacenter Network Architectures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) – 2012/06</a:t>
            </a:r>
            <a:endParaRPr lang="en-US" altLang="ko-KR" sz="14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47641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 &amp; 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</a:p>
        </p:txBody>
      </p:sp>
      <p:pic>
        <p:nvPicPr>
          <p:cNvPr id="4" name="nFzpdxl521Y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523575" y="1412776"/>
            <a:ext cx="609685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92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 &amp; 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</a:p>
        </p:txBody>
      </p:sp>
      <p:pic>
        <p:nvPicPr>
          <p:cNvPr id="4" name="G2_D-CH4tQk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524196" y="1412776"/>
            <a:ext cx="6096850" cy="457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121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6525344"/>
            <a:ext cx="9036496" cy="332656"/>
          </a:xfrm>
          <a:prstGeom prst="rect">
            <a:avLst/>
          </a:prstGeom>
          <a:solidFill>
            <a:schemeClr val="tx1"/>
          </a:solidFill>
          <a:ln w="1905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123728" y="2276376"/>
            <a:ext cx="6696744" cy="10021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4000" b="1" spc="-20" noProof="1" smtClean="0">
                <a:solidFill>
                  <a:schemeClr val="bg1"/>
                </a:soli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혹시 학술 혹은 연구용 기술이 아닌가요</a:t>
            </a:r>
            <a:r>
              <a:rPr lang="en-US" altLang="ko-KR" sz="4000" b="1" spc="-20" noProof="1" smtClean="0">
                <a:solidFill>
                  <a:schemeClr val="bg1"/>
                </a:soli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?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276376"/>
            <a:ext cx="1188672" cy="223224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2123728" y="3392500"/>
            <a:ext cx="6672339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4000" b="1" spc="-20" noProof="1" smtClean="0">
                <a:solidFill>
                  <a:schemeClr val="bg1"/>
                </a:soli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업체에서 지금 이런 기술을 사용을 할까요</a:t>
            </a:r>
            <a:r>
              <a:rPr lang="en-US" altLang="ko-KR" sz="4000" b="1" spc="-20" noProof="1" smtClean="0">
                <a:solidFill>
                  <a:schemeClr val="bg1"/>
                </a:soli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?</a:t>
            </a:r>
            <a:endParaRPr lang="ko-KR" altLang="en-US" sz="4000" b="1" spc="-20" noProof="1">
              <a:solidFill>
                <a:schemeClr val="bg1"/>
              </a:solidFill>
              <a:latin typeface="한컴 쿨재즈 B" panose="02020603020101020101" pitchFamily="18" charset="-127"/>
              <a:ea typeface="한컴 쿨재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67910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 &amp; 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8972" y="1902206"/>
            <a:ext cx="1268646" cy="973685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961926"/>
            <a:ext cx="2626852" cy="1296144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1835" y="3416740"/>
            <a:ext cx="2776311" cy="3180458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998" y="2203617"/>
            <a:ext cx="2884482" cy="439358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21" y="2335040"/>
            <a:ext cx="2808312" cy="423964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05757" y="1199848"/>
            <a:ext cx="3186723" cy="956022"/>
          </a:xfrm>
          <a:prstGeom prst="rect">
            <a:avLst/>
          </a:prstGeom>
          <a:noFill/>
          <a:ln w="19050"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 wrap="square" bIns="72000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6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서비스 사업자와 벤더 등</a:t>
            </a:r>
            <a:endParaRPr lang="en-US" altLang="ko-KR" sz="16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altLang="ko-KR" sz="16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84</a:t>
            </a:r>
            <a:r>
              <a:rPr lang="ko-KR" altLang="en-US" sz="16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개 단체 참여 </a:t>
            </a:r>
            <a:r>
              <a:rPr lang="en-US" altLang="ko-KR" sz="12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(2012</a:t>
            </a:r>
            <a:r>
              <a:rPr lang="ko-KR" altLang="en-US" sz="12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2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11</a:t>
            </a:r>
            <a:r>
              <a:rPr lang="ko-KR" altLang="en-US" sz="12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월기준</a:t>
            </a:r>
            <a:r>
              <a:rPr lang="en-US" altLang="ko-KR" sz="12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  <a:endParaRPr lang="ko-KR" altLang="en-US" sz="12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93" y="3970085"/>
            <a:ext cx="519456" cy="54019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230601" y="3806105"/>
            <a:ext cx="7682929" cy="1656184"/>
          </a:xfrm>
          <a:prstGeom prst="rect">
            <a:avLst/>
          </a:prstGeom>
          <a:noFill/>
        </p:spPr>
        <p:txBody>
          <a:bodyPr wrap="square" lIns="36000" tIns="0" rIns="36000" rtlCol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2800" b="1" spc="-20" noProof="1" smtClean="0">
                <a:latin typeface="한컴 쿨재즈 B" panose="02020603020101020101" pitchFamily="18" charset="-127"/>
                <a:ea typeface="한컴 쿨재즈 B" panose="02020603020101020101" pitchFamily="18" charset="-127"/>
              </a:rPr>
              <a:t>ONF</a:t>
            </a:r>
            <a:r>
              <a:rPr lang="ko-KR" altLang="en-US" sz="2800" b="1" spc="-20" noProof="1" smtClean="0">
                <a:latin typeface="한컴 쿨재즈 B" panose="02020603020101020101" pitchFamily="18" charset="-127"/>
                <a:ea typeface="한컴 쿨재즈 B" panose="02020603020101020101" pitchFamily="18" charset="-127"/>
              </a:rPr>
              <a:t>라는 비영리 표준화 단체가 있습니다</a:t>
            </a:r>
            <a:r>
              <a:rPr lang="en-US" altLang="ko-KR" sz="2800" b="1" spc="-20" noProof="1" smtClean="0">
                <a:latin typeface="한컴 쿨재즈 B" panose="02020603020101020101" pitchFamily="18" charset="-127"/>
                <a:ea typeface="한컴 쿨재즈 B" panose="02020603020101020101" pitchFamily="18" charset="-127"/>
              </a:rPr>
              <a:t>. </a:t>
            </a:r>
            <a:r>
              <a:rPr lang="ko-KR" altLang="en-US" sz="2800" b="1" spc="-20" noProof="1" smtClean="0">
                <a:latin typeface="한컴 쿨재즈 B" panose="02020603020101020101" pitchFamily="18" charset="-127"/>
                <a:ea typeface="한컴 쿨재즈 B" panose="02020603020101020101" pitchFamily="18" charset="-127"/>
              </a:rPr>
              <a:t>들어보신 적이 </a:t>
            </a:r>
            <a:r>
              <a:rPr lang="ko-KR" altLang="en-US" sz="2800" b="1" spc="-20" noProof="1" smtClean="0">
                <a:latin typeface="한컴 쿨재즈 B" panose="02020603020101020101" pitchFamily="18" charset="-127"/>
                <a:ea typeface="한컴 쿨재즈 B" panose="02020603020101020101" pitchFamily="18" charset="-127"/>
              </a:rPr>
              <a:t>없으시다구요</a:t>
            </a:r>
            <a:r>
              <a:rPr lang="en-US" altLang="ko-KR" sz="2800" b="1" spc="-20" noProof="1" smtClean="0">
                <a:latin typeface="한컴 쿨재즈 B" panose="02020603020101020101" pitchFamily="18" charset="-127"/>
                <a:ea typeface="한컴 쿨재즈 B" panose="02020603020101020101" pitchFamily="18" charset="-127"/>
              </a:rPr>
              <a:t>?</a:t>
            </a:r>
          </a:p>
          <a:p>
            <a:pPr>
              <a:lnSpc>
                <a:spcPct val="170000"/>
              </a:lnSpc>
            </a:pPr>
            <a:r>
              <a:rPr lang="ko-KR" altLang="en-US" sz="2800" b="1" spc="-20" noProof="1" smtClean="0">
                <a:latin typeface="한컴 쿨재즈 B" panose="02020603020101020101" pitchFamily="18" charset="-127"/>
                <a:ea typeface="한컴 쿨재즈 B" panose="02020603020101020101" pitchFamily="18" charset="-127"/>
              </a:rPr>
              <a:t>하지만</a:t>
            </a:r>
            <a:r>
              <a:rPr lang="en-US" altLang="ko-KR" sz="2800" b="1" spc="-20" noProof="1" smtClean="0">
                <a:latin typeface="한컴 쿨재즈 B" panose="02020603020101020101" pitchFamily="18" charset="-127"/>
                <a:ea typeface="한컴 쿨재즈 B" panose="02020603020101020101" pitchFamily="18" charset="-127"/>
              </a:rPr>
              <a:t>..</a:t>
            </a:r>
          </a:p>
        </p:txBody>
      </p:sp>
    </p:spTree>
    <p:extLst>
      <p:ext uri="{BB962C8B-B14F-4D97-AF65-F5344CB8AC3E}">
        <p14:creationId xmlns:p14="http://schemas.microsoft.com/office/powerpoint/2010/main" val="6142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" dur="1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1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3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/>
        </p:nvSpPr>
        <p:spPr>
          <a:xfrm>
            <a:off x="107504" y="6525344"/>
            <a:ext cx="9036496" cy="332656"/>
          </a:xfrm>
          <a:prstGeom prst="rect">
            <a:avLst/>
          </a:prstGeom>
          <a:solidFill>
            <a:schemeClr val="bg1"/>
          </a:solidFill>
          <a:ln w="1905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" name="TextBox 2"/>
          <p:cNvSpPr txBox="1"/>
          <p:nvPr/>
        </p:nvSpPr>
        <p:spPr>
          <a:xfrm>
            <a:off x="2627784" y="2533985"/>
            <a:ext cx="619268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40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하지만</a:t>
            </a:r>
            <a:r>
              <a:rPr lang="en-US" altLang="ko-KR" sz="40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, </a:t>
            </a:r>
            <a:r>
              <a:rPr lang="ko-KR" altLang="en-US" sz="40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상용화는 되는 기술인가요</a:t>
            </a:r>
            <a:r>
              <a:rPr lang="en-US" altLang="ko-KR" sz="40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?</a:t>
            </a:r>
            <a:endParaRPr lang="ko-KR" altLang="en-US" sz="40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한컴 쿨재즈 B" panose="02020603020101020101" pitchFamily="18" charset="-127"/>
              <a:ea typeface="한컴 쿨재즈 B" panose="02020603020101020101" pitchFamily="18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348880"/>
            <a:ext cx="1872208" cy="1872208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4410722"/>
            <a:ext cx="936104" cy="1248139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5408052" y="4410722"/>
            <a:ext cx="1880323" cy="1034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36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물론이지요</a:t>
            </a:r>
            <a:r>
              <a:rPr lang="en-US" altLang="ko-KR" sz="36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한컴 쿨재즈 B" panose="02020603020101020101" pitchFamily="18" charset="-127"/>
                <a:ea typeface="한컴 쿨재즈 B" panose="02020603020101020101" pitchFamily="18" charset="-127"/>
              </a:rPr>
              <a:t>..</a:t>
            </a:r>
            <a:endParaRPr lang="ko-KR" altLang="en-US" sz="3600" b="1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한컴 쿨재즈 B" panose="02020603020101020101" pitchFamily="18" charset="-127"/>
              <a:ea typeface="한컴 쿨재즈 B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63754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 &amp; 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124744"/>
            <a:ext cx="4968552" cy="271359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923" y="1894616"/>
            <a:ext cx="5602300" cy="2575670"/>
          </a:xfrm>
          <a:prstGeom prst="rect">
            <a:avLst/>
          </a:prstGeom>
          <a:ln>
            <a:solidFill>
              <a:schemeClr val="accent2">
                <a:lumMod val="40000"/>
                <a:lumOff val="60000"/>
              </a:schemeClr>
            </a:solidFill>
          </a:ln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521" y="2907295"/>
            <a:ext cx="6101066" cy="1885432"/>
          </a:xfrm>
          <a:prstGeom prst="rect">
            <a:avLst/>
          </a:prstGeo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3501008"/>
            <a:ext cx="5040560" cy="1831990"/>
          </a:xfrm>
          <a:prstGeom prst="rect">
            <a:avLst/>
          </a:prstGeom>
          <a:ln>
            <a:solidFill>
              <a:srgbClr val="00B050"/>
            </a:solidFill>
          </a:ln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7544" y="4044280"/>
            <a:ext cx="4993057" cy="249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21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 &amp; 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6762" y="1154643"/>
            <a:ext cx="6710475" cy="4808129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085729" y="6086798"/>
            <a:ext cx="4972542" cy="45095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altLang="ko-KR" sz="1600" spc="-20" noProof="1" smtClean="0">
                <a:latin typeface="맑은 고딕" pitchFamily="50" charset="-127"/>
                <a:ea typeface="맑은 고딕" pitchFamily="50" charset="-127"/>
              </a:rPr>
              <a:t>HP</a:t>
            </a:r>
            <a:r>
              <a:rPr lang="ko-KR" altLang="en-US" sz="1600" spc="-20" noProof="1" smtClean="0">
                <a:latin typeface="맑은 고딕" pitchFamily="50" charset="-127"/>
                <a:ea typeface="맑은 고딕" pitchFamily="50" charset="-127"/>
              </a:rPr>
              <a:t>社는 </a:t>
            </a:r>
            <a:r>
              <a:rPr lang="en-US" altLang="ko-KR" sz="1600" spc="-20" noProof="1" smtClean="0">
                <a:latin typeface="맑은 고딕" pitchFamily="50" charset="-127"/>
                <a:ea typeface="맑은 고딕" pitchFamily="50" charset="-127"/>
              </a:rPr>
              <a:t>25</a:t>
            </a:r>
            <a:r>
              <a:rPr lang="ko-KR" altLang="en-US" sz="1600" spc="-20" noProof="1" smtClean="0">
                <a:latin typeface="맑은 고딕" pitchFamily="50" charset="-127"/>
                <a:ea typeface="맑은 고딕" pitchFamily="50" charset="-127"/>
              </a:rPr>
              <a:t>개의 </a:t>
            </a:r>
            <a:r>
              <a:rPr lang="en-US" altLang="ko-KR" sz="1600" spc="-20" noProof="1" smtClean="0">
                <a:latin typeface="맑은 고딕" pitchFamily="50" charset="-127"/>
                <a:ea typeface="맑은 고딕" pitchFamily="50" charset="-127"/>
              </a:rPr>
              <a:t>OpenFlow </a:t>
            </a:r>
            <a:r>
              <a:rPr lang="ko-KR" altLang="en-US" sz="1600" spc="-20" noProof="1" smtClean="0">
                <a:latin typeface="맑은 고딕" pitchFamily="50" charset="-127"/>
                <a:ea typeface="맑은 고딕" pitchFamily="50" charset="-127"/>
              </a:rPr>
              <a:t>지원 </a:t>
            </a:r>
            <a:r>
              <a:rPr lang="en-US" altLang="ko-KR" sz="1600" spc="-20" noProof="1" smtClean="0">
                <a:latin typeface="맑은 고딕" pitchFamily="50" charset="-127"/>
                <a:ea typeface="맑은 고딕" pitchFamily="50" charset="-127"/>
              </a:rPr>
              <a:t>Switch </a:t>
            </a:r>
            <a:r>
              <a:rPr lang="ko-KR" altLang="en-US" sz="1600" spc="-20" noProof="1" smtClean="0">
                <a:latin typeface="맑은 고딕" pitchFamily="50" charset="-127"/>
                <a:ea typeface="맑은 고딕" pitchFamily="50" charset="-127"/>
              </a:rPr>
              <a:t>제품을 보유</a:t>
            </a:r>
            <a:endParaRPr lang="ko-KR" altLang="en-US" sz="1200" spc="-20" noProof="1"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867865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 &amp; 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328" y="980728"/>
            <a:ext cx="5182152" cy="2869863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694" y="3645024"/>
            <a:ext cx="4934189" cy="29429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1892523"/>
            <a:ext cx="4032448" cy="176663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600" spc="-20" noProof="1" smtClean="0">
                <a:latin typeface="맑은 고딕" pitchFamily="50" charset="-127"/>
                <a:ea typeface="맑은 고딕" pitchFamily="50" charset="-127"/>
              </a:rPr>
              <a:t>2010</a:t>
            </a:r>
            <a:r>
              <a:rPr lang="ko-KR" altLang="en-US" sz="1600" spc="-20" noProof="1" smtClean="0">
                <a:latin typeface="맑은 고딕" pitchFamily="50" charset="-127"/>
                <a:ea typeface="맑은 고딕" pitchFamily="50" charset="-127"/>
              </a:rPr>
              <a:t>년 </a:t>
            </a:r>
            <a:r>
              <a:rPr lang="en-US" altLang="ko-KR" sz="1600" spc="-20" noProof="1" smtClean="0">
                <a:latin typeface="맑은 고딕" pitchFamily="50" charset="-127"/>
                <a:ea typeface="맑은 고딕" pitchFamily="50" charset="-127"/>
              </a:rPr>
              <a:t>G-Scale Project</a:t>
            </a:r>
            <a:r>
              <a:rPr lang="en-US" altLang="ko-KR" sz="1600" spc="-20" noProof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20" noProof="1" smtClean="0">
                <a:latin typeface="맑은 고딕" pitchFamily="50" charset="-127"/>
                <a:ea typeface="맑은 고딕" pitchFamily="50" charset="-127"/>
              </a:rPr>
              <a:t>(OpenFlow) </a:t>
            </a:r>
            <a:r>
              <a:rPr lang="ko-KR" altLang="en-US" sz="1600" spc="-20" noProof="1" smtClean="0">
                <a:latin typeface="맑은 고딕" pitchFamily="50" charset="-127"/>
                <a:ea typeface="맑은 고딕" pitchFamily="50" charset="-127"/>
              </a:rPr>
              <a:t>시작</a:t>
            </a:r>
            <a:endParaRPr lang="en-US" altLang="ko-KR" sz="1600" spc="-20" noProof="1" smtClean="0"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70000"/>
              </a:lnSpc>
            </a:pPr>
            <a:r>
              <a:rPr lang="ko-KR" altLang="en-US" sz="1600" spc="-20" noProof="1" smtClean="0">
                <a:latin typeface="맑은 고딕" pitchFamily="50" charset="-127"/>
                <a:ea typeface="맑은 고딕" pitchFamily="50" charset="-127"/>
              </a:rPr>
              <a:t>현재 구축 완료하여 운용</a:t>
            </a: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>
              <a:lnSpc>
                <a:spcPct val="170000"/>
              </a:lnSpc>
            </a:pP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네트워크 자원활용율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100%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에 육박</a:t>
            </a: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pPr>
              <a:lnSpc>
                <a:spcPct val="170000"/>
              </a:lnSpc>
            </a:pP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 </a:t>
            </a:r>
            <a:endParaRPr lang="ko-KR" altLang="en-US" sz="12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390294" y="2120888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" t="29345" r="2354" b="21083"/>
          <a:stretch/>
        </p:blipFill>
        <p:spPr>
          <a:xfrm>
            <a:off x="390294" y="1192984"/>
            <a:ext cx="1680516" cy="57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4194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8288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The Need for a New Network Architecture</a:t>
            </a:r>
            <a:endParaRPr lang="ko-KR" altLang="en-US" sz="2000" b="1" spc="30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660232" y="92643"/>
            <a:ext cx="23399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  <a:endParaRPr lang="ko-KR" altLang="en-US" sz="1000" b="1" dirty="0">
              <a:solidFill>
                <a:schemeClr val="tx1">
                  <a:lumMod val="75000"/>
                  <a:lumOff val="2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대각선 방향의 모서리가 둥근 사각형 2"/>
          <p:cNvSpPr/>
          <p:nvPr/>
        </p:nvSpPr>
        <p:spPr>
          <a:xfrm>
            <a:off x="837336" y="3920594"/>
            <a:ext cx="2954569" cy="660534"/>
          </a:xfrm>
          <a:prstGeom prst="round2DiagRect">
            <a:avLst/>
          </a:prstGeom>
          <a:gradFill flip="none" rotWithShape="1">
            <a:gsLst>
              <a:gs pos="34854">
                <a:schemeClr val="bg1"/>
              </a:gs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20000"/>
                  <a:lumOff val="8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tailEnd type="triangle" w="med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BIG Data</a:t>
            </a:r>
            <a:endParaRPr lang="ko-KR" altLang="en-US" dirty="0">
              <a:ln w="0">
                <a:noFill/>
              </a:ln>
              <a:solidFill>
                <a:schemeClr val="tx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대각선 방향의 모서리가 둥근 사각형 8"/>
          <p:cNvSpPr/>
          <p:nvPr/>
        </p:nvSpPr>
        <p:spPr>
          <a:xfrm>
            <a:off x="5198326" y="1124744"/>
            <a:ext cx="2974074" cy="660534"/>
          </a:xfrm>
          <a:prstGeom prst="round2DiagRect">
            <a:avLst/>
          </a:prstGeom>
          <a:gradFill>
            <a:gsLst>
              <a:gs pos="34854">
                <a:schemeClr val="bg1"/>
              </a:gs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tailEnd type="triangle" w="med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 w="0">
                  <a:noFill/>
                </a:ln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IT</a:t>
            </a:r>
            <a:r>
              <a:rPr lang="ko-KR" altLang="en-US" dirty="0">
                <a:ln w="0">
                  <a:noFill/>
                </a:ln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자원의 소비재화</a:t>
            </a:r>
          </a:p>
        </p:txBody>
      </p:sp>
      <p:sp>
        <p:nvSpPr>
          <p:cNvPr id="10" name="대각선 방향의 모서리가 둥근 사각형 9"/>
          <p:cNvSpPr/>
          <p:nvPr/>
        </p:nvSpPr>
        <p:spPr>
          <a:xfrm>
            <a:off x="837336" y="1143462"/>
            <a:ext cx="2974074" cy="641816"/>
          </a:xfrm>
          <a:prstGeom prst="round2DiagRect">
            <a:avLst/>
          </a:prstGeom>
          <a:gradFill>
            <a:gsLst>
              <a:gs pos="34854">
                <a:schemeClr val="bg1"/>
              </a:gs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4">
                  <a:lumMod val="20000"/>
                  <a:lumOff val="80000"/>
                </a:schemeClr>
              </a:gs>
              <a:gs pos="83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</a:gsLst>
            <a:lin ang="16200000" scaled="1"/>
          </a:gradFill>
          <a:ln>
            <a:tailEnd type="triangle" w="med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ln w="0">
                  <a:noFill/>
                </a:ln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맑은 고딕" panose="020B0503020000020004" pitchFamily="50" charset="-127"/>
              </a:rPr>
              <a:t>Traffic Pattern</a:t>
            </a:r>
            <a:r>
              <a:rPr lang="ko-KR" altLang="en-US" dirty="0">
                <a:ln w="0">
                  <a:noFill/>
                </a:ln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맑은 고딕" panose="020B0503020000020004" pitchFamily="50" charset="-127"/>
              </a:rPr>
              <a:t>의 변화</a:t>
            </a:r>
          </a:p>
        </p:txBody>
      </p:sp>
      <p:sp>
        <p:nvSpPr>
          <p:cNvPr id="14" name="대각선 방향의 모서리가 둥근 사각형 13"/>
          <p:cNvSpPr/>
          <p:nvPr/>
        </p:nvSpPr>
        <p:spPr>
          <a:xfrm>
            <a:off x="5208078" y="3920594"/>
            <a:ext cx="2954569" cy="660534"/>
          </a:xfrm>
          <a:prstGeom prst="round2DiagRect">
            <a:avLst/>
          </a:prstGeom>
          <a:gradFill flip="none" rotWithShape="1">
            <a:gsLst>
              <a:gs pos="34854">
                <a:schemeClr val="bg1"/>
              </a:gs>
              <a:gs pos="0">
                <a:schemeClr val="accent5">
                  <a:lumMod val="20000"/>
                  <a:lumOff val="80000"/>
                </a:schemeClr>
              </a:gs>
              <a:gs pos="74000">
                <a:schemeClr val="accent5">
                  <a:lumMod val="20000"/>
                  <a:lumOff val="80000"/>
                </a:schemeClr>
              </a:gs>
              <a:gs pos="83000">
                <a:schemeClr val="accent5">
                  <a:lumMod val="40000"/>
                  <a:lumOff val="60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tailEnd type="triangle" w="med" len="sm"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n w="0">
                  <a:noFill/>
                </a:ln>
                <a:solidFill>
                  <a:schemeClr val="tx1"/>
                </a:solidFill>
                <a:effectLst>
                  <a:outerShdw blurRad="60007" dir="2000400" sy="-30000" kx="-800400" algn="bl" rotWithShape="0">
                    <a:prstClr val="black">
                      <a:alpha val="20000"/>
                    </a:prstClr>
                  </a:out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Cloud Service</a:t>
            </a:r>
            <a:endParaRPr lang="ko-KR" altLang="en-US" dirty="0">
              <a:ln w="0">
                <a:noFill/>
              </a:ln>
              <a:solidFill>
                <a:schemeClr val="tx1"/>
              </a:solidFill>
              <a:effectLst>
                <a:outerShdw blurRad="60007" dir="2000400" sy="-30000" kx="-800400" algn="bl" rotWithShape="0">
                  <a:prstClr val="black">
                    <a:alpha val="20000"/>
                  </a:prstClr>
                </a:outerShdw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>
            <a:off x="837336" y="1958678"/>
            <a:ext cx="2974075" cy="1744687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모서리가 둥근 직사각형 15"/>
          <p:cNvSpPr/>
          <p:nvPr/>
        </p:nvSpPr>
        <p:spPr>
          <a:xfrm>
            <a:off x="5198326" y="1971929"/>
            <a:ext cx="2965014" cy="1744687"/>
          </a:xfrm>
          <a:prstGeom prst="roundRect">
            <a:avLst/>
          </a:prstGeom>
          <a:blipFill>
            <a:blip r:embed="rId4"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모서리가 둥근 직사각형 16"/>
          <p:cNvSpPr/>
          <p:nvPr/>
        </p:nvSpPr>
        <p:spPr>
          <a:xfrm>
            <a:off x="827584" y="4775384"/>
            <a:ext cx="2974075" cy="1744687"/>
          </a:xfrm>
          <a:prstGeom prst="roundRect">
            <a:avLst/>
          </a:prstGeom>
          <a:blipFill>
            <a:blip r:embed="rId5"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모서리가 둥근 직사각형 17"/>
          <p:cNvSpPr/>
          <p:nvPr/>
        </p:nvSpPr>
        <p:spPr>
          <a:xfrm>
            <a:off x="5188574" y="4788635"/>
            <a:ext cx="2965014" cy="1744687"/>
          </a:xfrm>
          <a:prstGeom prst="roundRect">
            <a:avLst/>
          </a:prstGeom>
          <a:blipFill>
            <a:blip r:embed="rId6"/>
            <a:stretch>
              <a:fillRect/>
            </a:stretch>
          </a:blip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760274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 &amp; 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현황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09765" y="1398144"/>
            <a:ext cx="6138699" cy="132036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400" spc="-20" noProof="1" smtClean="0">
                <a:latin typeface="맑은 고딕" pitchFamily="50" charset="-127"/>
                <a:ea typeface="맑은 고딕" pitchFamily="50" charset="-127"/>
              </a:rPr>
              <a:t>NTT</a:t>
            </a:r>
            <a:r>
              <a:rPr lang="ko-KR" altLang="en-US" sz="1400" spc="-20" noProof="1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400" spc="-20" noProof="1" smtClean="0">
                <a:latin typeface="맑은 고딕" pitchFamily="50" charset="-127"/>
                <a:ea typeface="맑은 고딕" pitchFamily="50" charset="-127"/>
              </a:rPr>
              <a:t>세계 최초 </a:t>
            </a:r>
            <a:r>
              <a:rPr lang="en-US" altLang="ko-KR" sz="1400" spc="-20" noProof="1" smtClean="0">
                <a:latin typeface="맑은 고딕" pitchFamily="50" charset="-127"/>
                <a:ea typeface="맑은 고딕" pitchFamily="50" charset="-127"/>
              </a:rPr>
              <a:t>OpenFlow </a:t>
            </a:r>
            <a:r>
              <a:rPr lang="ko-KR" altLang="en-US" sz="1400" spc="-20" noProof="1" smtClean="0"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en-US" altLang="ko-KR" sz="1400" spc="-20" noProof="1" smtClean="0">
                <a:latin typeface="맑은 고딕" pitchFamily="50" charset="-127"/>
                <a:ea typeface="맑은 고딕" pitchFamily="50" charset="-127"/>
              </a:rPr>
              <a:t>Virtual Datacenter </a:t>
            </a:r>
            <a:r>
              <a:rPr lang="ko-KR" altLang="en-US" sz="1400" spc="-20" noProof="1" smtClean="0">
                <a:latin typeface="맑은 고딕" pitchFamily="50" charset="-127"/>
                <a:ea typeface="맑은 고딕" pitchFamily="50" charset="-127"/>
              </a:rPr>
              <a:t>서비스 상용화</a:t>
            </a:r>
            <a:r>
              <a:rPr lang="en-US" altLang="ko-KR" sz="1400" spc="-20" noProof="1" smtClean="0">
                <a:latin typeface="맑은 고딕" pitchFamily="50" charset="-127"/>
                <a:ea typeface="맑은 고딕" pitchFamily="50" charset="-127"/>
              </a:rPr>
              <a:t>(‘12.6)</a:t>
            </a:r>
          </a:p>
          <a:p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- NEC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社의 장비로</a:t>
            </a:r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OpenFlow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구축</a:t>
            </a:r>
            <a:endParaRPr lang="en-US" altLang="ko-KR" sz="14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- NTT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본사와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Datacenter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와 해외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Datacenter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간의 연결시간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(5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日 → 수 분內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네트워크 운용 비용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30%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절감 기대</a:t>
            </a:r>
            <a:endParaRPr lang="en-US" altLang="ko-KR" sz="14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- 3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개 社에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OpenFlow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기반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Cloud Service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제공</a:t>
            </a:r>
            <a:endParaRPr lang="ko-KR" altLang="en-US" sz="14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2481773" y="1589603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32" y="1826235"/>
            <a:ext cx="999555" cy="999555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465765"/>
            <a:ext cx="1451992" cy="503660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251520" y="1196752"/>
            <a:ext cx="8640960" cy="1714619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05" y="3330640"/>
            <a:ext cx="1872208" cy="146656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251520" y="3212976"/>
            <a:ext cx="8640960" cy="1711576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2481773" y="3528098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609764" y="3341141"/>
            <a:ext cx="6138699" cy="6740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OpenFlow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를 만든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Nick Mckeown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과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Scott Shenker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가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Nicira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설립</a:t>
            </a:r>
            <a:endParaRPr lang="en-US" altLang="ko-KR" sz="14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- NOX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라는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SDN Controller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프로그램 개발</a:t>
            </a:r>
            <a:endParaRPr lang="ko-KR" altLang="en-US" sz="14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2483768" y="4234977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2603070" y="4048978"/>
            <a:ext cx="6411895" cy="674031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VMWare, 13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억달러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약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1.5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조원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으로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‘Nicira’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인수</a:t>
            </a:r>
            <a:endParaRPr lang="en-US" altLang="ko-KR" sz="14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- Nicira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인수로 향후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Cloud/DataCenter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시장에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OpenFlow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파급 예상</a:t>
            </a:r>
            <a:endParaRPr lang="ko-KR" altLang="en-US" sz="14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905" y="5397930"/>
            <a:ext cx="1737705" cy="446383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251520" y="5226157"/>
            <a:ext cx="8640960" cy="1290803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타원 21"/>
          <p:cNvSpPr/>
          <p:nvPr/>
        </p:nvSpPr>
        <p:spPr>
          <a:xfrm>
            <a:off x="2483768" y="5560173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2611759" y="5373216"/>
            <a:ext cx="6138699" cy="88947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스탠포드 대학의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OpenFlow 1.0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을 개발한 팀이 주축이 되어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Big switch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설립</a:t>
            </a:r>
            <a:endParaRPr lang="en-US" altLang="ko-KR" sz="14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- Floodlight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라는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SDN Controller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프로그램 개발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. (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현재 가장 활발히 사용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)</a:t>
            </a:r>
          </a:p>
          <a:p>
            <a:r>
              <a:rPr lang="en-US" altLang="ko-KR" sz="14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- NHN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에서도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Floodlight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를 사용한 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OpenFlow Network </a:t>
            </a:r>
            <a:r>
              <a:rPr lang="ko-KR" altLang="en-US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구축 테스트</a:t>
            </a:r>
            <a:r>
              <a:rPr lang="en-US" altLang="ko-KR" sz="14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.</a:t>
            </a:r>
            <a:endParaRPr lang="ko-KR" altLang="en-US" sz="14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56" y="5981091"/>
            <a:ext cx="1801654" cy="421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256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9512" y="342807"/>
            <a:ext cx="48925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ko-KR" altLang="en-US" sz="2000" b="1" spc="3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맺으며</a:t>
            </a:r>
            <a:r>
              <a:rPr lang="en-US" altLang="ko-KR" sz="2000" b="1" spc="3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..</a:t>
            </a:r>
            <a:endParaRPr lang="ko-KR" altLang="en-US" sz="2000" b="1" spc="30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204072" y="518701"/>
            <a:ext cx="4735857" cy="6555873"/>
            <a:chOff x="2704094" y="-246553"/>
            <a:chExt cx="3659448" cy="7992887"/>
          </a:xfrm>
        </p:grpSpPr>
        <p:sp>
          <p:nvSpPr>
            <p:cNvPr id="17" name="사다리꼴 9"/>
            <p:cNvSpPr/>
            <p:nvPr/>
          </p:nvSpPr>
          <p:spPr>
            <a:xfrm>
              <a:off x="2851813" y="-246553"/>
              <a:ext cx="3304363" cy="7992887"/>
            </a:xfrm>
            <a:custGeom>
              <a:avLst/>
              <a:gdLst/>
              <a:ahLst/>
              <a:cxnLst/>
              <a:rect l="l" t="t" r="r" b="b"/>
              <a:pathLst>
                <a:path w="3659447" h="5867329">
                  <a:moveTo>
                    <a:pt x="1249494" y="0"/>
                  </a:moveTo>
                  <a:lnTo>
                    <a:pt x="2409953" y="0"/>
                  </a:lnTo>
                  <a:lnTo>
                    <a:pt x="2987538" y="4248472"/>
                  </a:lnTo>
                  <a:lnTo>
                    <a:pt x="3659447" y="4248472"/>
                  </a:lnTo>
                  <a:lnTo>
                    <a:pt x="1829724" y="5867329"/>
                  </a:lnTo>
                  <a:lnTo>
                    <a:pt x="0" y="4248472"/>
                  </a:lnTo>
                  <a:lnTo>
                    <a:pt x="671909" y="4248472"/>
                  </a:lnTo>
                  <a:close/>
                </a:path>
              </a:pathLst>
            </a:custGeom>
            <a:gradFill>
              <a:gsLst>
                <a:gs pos="0">
                  <a:schemeClr val="accent4">
                    <a:lumMod val="20000"/>
                    <a:lumOff val="80000"/>
                  </a:schemeClr>
                </a:gs>
                <a:gs pos="50000">
                  <a:schemeClr val="accent4">
                    <a:lumMod val="40000"/>
                    <a:lumOff val="60000"/>
                  </a:schemeClr>
                </a:gs>
                <a:gs pos="100000">
                  <a:schemeClr val="accent4">
                    <a:lumMod val="40000"/>
                    <a:lumOff val="6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2400000" lon="0" rev="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이등변 삼각형 17"/>
            <p:cNvSpPr/>
            <p:nvPr/>
          </p:nvSpPr>
          <p:spPr>
            <a:xfrm flipV="1">
              <a:off x="2704094" y="5020377"/>
              <a:ext cx="3659448" cy="1376062"/>
            </a:xfrm>
            <a:prstGeom prst="triangl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432490" y="1286198"/>
            <a:ext cx="22790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Traditional</a:t>
            </a:r>
          </a:p>
          <a:p>
            <a:pPr algn="ctr"/>
            <a:r>
              <a:rPr lang="en-US" altLang="ko-KR" sz="20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Network</a:t>
            </a:r>
            <a:endParaRPr lang="ko-KR" altLang="en-US" sz="20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17230" y="4703579"/>
            <a:ext cx="3832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OpenFlow</a:t>
            </a:r>
          </a:p>
          <a:p>
            <a:pPr algn="ctr"/>
            <a:r>
              <a:rPr lang="en-US" altLang="ko-KR" sz="3600" dirty="0" smtClean="0">
                <a:ln>
                  <a:solidFill>
                    <a:schemeClr val="bg1"/>
                  </a:solidFill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HY견고딕" pitchFamily="18" charset="-127"/>
                <a:ea typeface="HY견고딕" pitchFamily="18" charset="-127"/>
              </a:rPr>
              <a:t>SDN</a:t>
            </a:r>
            <a:endParaRPr lang="ko-KR" altLang="en-US" sz="3600" dirty="0">
              <a:ln>
                <a:solidFill>
                  <a:schemeClr val="bg1"/>
                </a:solidFill>
              </a:ln>
              <a:solidFill>
                <a:srgbClr val="0070C0"/>
              </a:solidFill>
              <a:effectLst>
                <a:reflection blurRad="6350" stA="55000" endA="300" endPos="45500" dir="5400000" sy="-100000" algn="bl" rotWithShape="0"/>
              </a:effectLst>
              <a:latin typeface="HY견고딕" pitchFamily="18" charset="-127"/>
              <a:ea typeface="HY견고딕" pitchFamily="18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03856" y="1418369"/>
            <a:ext cx="2899992" cy="176663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User Mobility,</a:t>
            </a:r>
          </a:p>
          <a:p>
            <a:pPr>
              <a:lnSpc>
                <a:spcPct val="170000"/>
              </a:lnSpc>
            </a:pP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Server Virtualization,</a:t>
            </a:r>
          </a:p>
          <a:p>
            <a:pPr>
              <a:lnSpc>
                <a:spcPct val="170000"/>
              </a:lnSpc>
            </a:pP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IT-as-Service </a:t>
            </a: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같이</a:t>
            </a:r>
            <a:endParaRPr lang="en-US" altLang="ko-KR" sz="16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IT Business </a:t>
            </a: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환경은 계속 변화</a:t>
            </a:r>
            <a:endParaRPr lang="en-US" altLang="ko-KR" sz="16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5713" y="1421362"/>
            <a:ext cx="2996767" cy="1766637"/>
          </a:xfrm>
          <a:prstGeom prst="rect">
            <a:avLst/>
          </a:prstGeom>
          <a:noFill/>
          <a:ln w="25400">
            <a:gradFill flip="none" rotWithShape="1">
              <a:gsLst>
                <a:gs pos="0">
                  <a:schemeClr val="accent4">
                    <a:lumMod val="0"/>
                    <a:lumOff val="100000"/>
                  </a:schemeClr>
                </a:gs>
                <a:gs pos="35000">
                  <a:schemeClr val="accent4">
                    <a:lumMod val="0"/>
                    <a:lumOff val="100000"/>
                  </a:schemeClr>
                </a:gs>
                <a:gs pos="100000">
                  <a:schemeClr val="accent4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  <a:prstDash val="solid"/>
          </a:ln>
        </p:spPr>
        <p:txBody>
          <a:bodyPr wrap="square" rtlCol="0">
            <a:spAutoFit/>
          </a:bodyPr>
          <a:lstStyle/>
          <a:p>
            <a:pPr>
              <a:lnSpc>
                <a:spcPct val="170000"/>
              </a:lnSpc>
            </a:pP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SDN</a:t>
            </a: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을 통해 </a:t>
            </a: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Network</a:t>
            </a: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환경을</a:t>
            </a:r>
            <a:endParaRPr lang="en-US" altLang="ko-KR" sz="16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70000"/>
              </a:lnSpc>
            </a:pP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Dynamic</a:t>
            </a: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Architectures</a:t>
            </a: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로</a:t>
            </a:r>
            <a:endParaRPr lang="en-US" altLang="ko-KR" sz="16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70000"/>
              </a:lnSpc>
            </a:pP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전환하여 변화하는 환경에 </a:t>
            </a:r>
            <a:endParaRPr lang="en-US" altLang="ko-KR" sz="16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70000"/>
              </a:lnSpc>
            </a:pP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즉각대응 가능한 </a:t>
            </a:r>
            <a:r>
              <a:rPr lang="en-US" altLang="ko-KR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Network </a:t>
            </a:r>
            <a:r>
              <a:rPr lang="ko-KR" altLang="en-US" sz="1600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구축</a:t>
            </a:r>
            <a:endParaRPr lang="en-US" altLang="ko-KR" sz="1600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23350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8568952" cy="36933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Limitations of Current Networking Technologies</a:t>
            </a:r>
            <a:endParaRPr lang="ko-KR" altLang="en-US" sz="2000" b="1" spc="30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" name="모서리가 둥근 직사각형 1"/>
          <p:cNvSpPr/>
          <p:nvPr/>
        </p:nvSpPr>
        <p:spPr>
          <a:xfrm rot="21425652">
            <a:off x="467544" y="4509120"/>
            <a:ext cx="2592288" cy="513305"/>
          </a:xfrm>
          <a:prstGeom prst="round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tailEnd type="triangle" w="med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특정 벤더에 종속</a:t>
            </a:r>
          </a:p>
        </p:txBody>
      </p:sp>
      <p:sp>
        <p:nvSpPr>
          <p:cNvPr id="8" name="모서리가 둥근 직사각형 7"/>
          <p:cNvSpPr/>
          <p:nvPr/>
        </p:nvSpPr>
        <p:spPr>
          <a:xfrm rot="164829">
            <a:off x="1054420" y="3868610"/>
            <a:ext cx="2592288" cy="513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tailEnd type="triangle" w="med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>
                <a:latin typeface="맑은 고딕" panose="020B0503020000020004" pitchFamily="50" charset="-127"/>
                <a:ea typeface="맑은 고딕" panose="020B0503020000020004" pitchFamily="50" charset="-127"/>
              </a:rPr>
              <a:t>자동 확장 불가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모서리가 둥근 직사각형 8"/>
          <p:cNvSpPr/>
          <p:nvPr/>
        </p:nvSpPr>
        <p:spPr>
          <a:xfrm rot="21228643">
            <a:off x="481275" y="3187098"/>
            <a:ext cx="2592288" cy="513305"/>
          </a:xfrm>
          <a:prstGeom prst="roundRect">
            <a:avLst/>
          </a:prstGeom>
          <a:gradFill>
            <a:gsLst>
              <a:gs pos="0">
                <a:schemeClr val="accent5">
                  <a:lumMod val="40000"/>
                  <a:lumOff val="60000"/>
                </a:schemeClr>
              </a:gs>
              <a:gs pos="80000">
                <a:schemeClr val="accent5">
                  <a:lumMod val="75000"/>
                </a:schemeClr>
              </a:gs>
              <a:gs pos="100000">
                <a:schemeClr val="accent5">
                  <a:lumMod val="75000"/>
                </a:schemeClr>
              </a:gs>
            </a:gsLst>
          </a:gradFill>
          <a:ln>
            <a:tailEnd type="triangle" w="med" len="sm"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일관된 정책 적용</a:t>
            </a:r>
          </a:p>
        </p:txBody>
      </p:sp>
      <p:sp>
        <p:nvSpPr>
          <p:cNvPr id="10" name="모서리가 둥근 직사각형 9"/>
          <p:cNvSpPr/>
          <p:nvPr/>
        </p:nvSpPr>
        <p:spPr>
          <a:xfrm rot="259852">
            <a:off x="1206971" y="2462930"/>
            <a:ext cx="2592288" cy="513305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tailEnd type="triangle" w="med" len="sm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복잡성으로 인한 정체</a:t>
            </a:r>
            <a:endParaRPr lang="ko-KR" altLang="en-US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4" name="모서리가 둥근 직사각형 3"/>
          <p:cNvSpPr/>
          <p:nvPr/>
        </p:nvSpPr>
        <p:spPr>
          <a:xfrm>
            <a:off x="5508104" y="2950531"/>
            <a:ext cx="2952328" cy="1309589"/>
          </a:xfrm>
          <a:prstGeom prst="roundRect">
            <a:avLst/>
          </a:prstGeom>
          <a:ln>
            <a:tailEnd type="triangle" w="med" len="sm"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>
            <a:flatTx/>
          </a:bodyPr>
          <a:lstStyle/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Faster Networks</a:t>
            </a:r>
          </a:p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But </a:t>
            </a:r>
          </a:p>
          <a:p>
            <a:pPr algn="ctr"/>
            <a:r>
              <a:rPr lang="en-US" altLang="ko-KR" dirty="0">
                <a:latin typeface="맑은 고딕" panose="020B0503020000020004" pitchFamily="50" charset="-127"/>
                <a:ea typeface="맑은 고딕" panose="020B0503020000020004" pitchFamily="50" charset="-127"/>
              </a:rPr>
              <a:t>Not better networks.</a:t>
            </a:r>
          </a:p>
        </p:txBody>
      </p:sp>
      <p:sp>
        <p:nvSpPr>
          <p:cNvPr id="5" name="줄무늬가 있는 오른쪽 화살표 4"/>
          <p:cNvSpPr/>
          <p:nvPr/>
        </p:nvSpPr>
        <p:spPr>
          <a:xfrm>
            <a:off x="4211960" y="2708920"/>
            <a:ext cx="692071" cy="1766711"/>
          </a:xfrm>
          <a:prstGeom prst="stripedRightArrow">
            <a:avLst>
              <a:gd name="adj1" fmla="val 56066"/>
              <a:gd name="adj2" fmla="val 45448"/>
            </a:avLst>
          </a:prstGeom>
          <a:gradFill flip="none" rotWithShape="1">
            <a:gsLst>
              <a:gs pos="0">
                <a:schemeClr val="accent4">
                  <a:lumMod val="60000"/>
                  <a:lumOff val="40000"/>
                </a:schemeClr>
              </a:gs>
              <a:gs pos="48000">
                <a:schemeClr val="accent4">
                  <a:lumMod val="60000"/>
                  <a:lumOff val="40000"/>
                </a:schemeClr>
              </a:gs>
              <a:gs pos="100000">
                <a:schemeClr val="accent4">
                  <a:lumMod val="75000"/>
                </a:schemeClr>
              </a:gs>
            </a:gsLst>
            <a:lin ang="2700000" scaled="1"/>
            <a:tileRect/>
          </a:grad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037948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5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10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79512" y="34280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OpenFlow &amp; SDN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이란</a:t>
            </a: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?</a:t>
            </a:r>
            <a:endParaRPr lang="ko-KR" altLang="en-US" sz="2000" b="1" spc="30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75" y="3807226"/>
            <a:ext cx="4081437" cy="2718118"/>
          </a:xfrm>
          <a:prstGeom prst="rect">
            <a:avLst/>
          </a:prstGeom>
        </p:spPr>
      </p:pic>
      <p:sp>
        <p:nvSpPr>
          <p:cNvPr id="2" name="모서리가 둥근 직사각형 1"/>
          <p:cNvSpPr/>
          <p:nvPr/>
        </p:nvSpPr>
        <p:spPr>
          <a:xfrm>
            <a:off x="2267744" y="1250342"/>
            <a:ext cx="6611444" cy="499729"/>
          </a:xfrm>
          <a:prstGeom prst="roundRect">
            <a:avLst/>
          </a:prstGeom>
          <a:ln w="19050">
            <a:prstDash val="dash"/>
            <a:tailEnd type="triangle" w="med" len="sm"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228600" indent="-228600">
              <a:lnSpc>
                <a:spcPct val="170000"/>
              </a:lnSpc>
            </a:pP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Control Plane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과 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Data Plane(Forwarding)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이 분리된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Architecture</a:t>
            </a:r>
          </a:p>
        </p:txBody>
      </p:sp>
      <p:sp>
        <p:nvSpPr>
          <p:cNvPr id="10" name="모서리가 둥근 직사각형 9"/>
          <p:cNvSpPr/>
          <p:nvPr/>
        </p:nvSpPr>
        <p:spPr>
          <a:xfrm>
            <a:off x="379025" y="2389816"/>
            <a:ext cx="6048672" cy="866861"/>
          </a:xfrm>
          <a:prstGeom prst="roundRect">
            <a:avLst/>
          </a:prstGeom>
          <a:ln w="19050">
            <a:prstDash val="dash"/>
            <a:tailEnd type="triangle" w="med" len="sm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bIns="108000" rtlCol="0" anchor="ctr"/>
          <a:lstStyle/>
          <a:p>
            <a:pPr marL="228600" indent="-228600">
              <a:lnSpc>
                <a:spcPct val="170000"/>
              </a:lnSpc>
            </a:pP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Control Layer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와 과 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Infrastructure Layer 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간의 통신을 위한</a:t>
            </a:r>
            <a:endParaRPr lang="en-US" altLang="ko-KR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Interface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를 선언한 개방형 표준 프로토콜</a:t>
            </a:r>
            <a:endParaRPr lang="en-US" altLang="ko-KR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0464" y="1157976"/>
            <a:ext cx="2016224" cy="586108"/>
          </a:xfrm>
          <a:prstGeom prst="rect">
            <a:avLst/>
          </a:prstGeom>
          <a:noFill/>
        </p:spPr>
        <p:txBody>
          <a:bodyPr wrap="square" bIns="108000" rtlCol="0">
            <a:spAutoFit/>
          </a:bodyPr>
          <a:lstStyle/>
          <a:p>
            <a:pPr algn="ctr"/>
            <a:r>
              <a:rPr lang="en-US" altLang="ko-KR" sz="2800" b="1" noProof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맑은 고딕" pitchFamily="50" charset="-127"/>
                <a:ea typeface="맑은 고딕" pitchFamily="50" charset="-127"/>
              </a:rPr>
              <a:t>SDN</a:t>
            </a:r>
            <a:endParaRPr lang="ko-KR" altLang="en-US" sz="1100" b="1" noProof="1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60052" y="1560017"/>
            <a:ext cx="2177010" cy="380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70000"/>
              </a:lnSpc>
            </a:pPr>
            <a:r>
              <a:rPr lang="en-US" altLang="ko-KR" sz="1100" spc="-20" noProof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(Sofeware-Defined Network)</a:t>
            </a:r>
            <a:endParaRPr lang="ko-KR" altLang="en-US" sz="1100" spc="-20" noProof="1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660232" y="2492896"/>
            <a:ext cx="2016224" cy="586108"/>
          </a:xfrm>
          <a:prstGeom prst="rect">
            <a:avLst/>
          </a:prstGeom>
          <a:noFill/>
        </p:spPr>
        <p:txBody>
          <a:bodyPr wrap="square" bIns="108000" rtlCol="0">
            <a:spAutoFit/>
          </a:bodyPr>
          <a:lstStyle/>
          <a:p>
            <a:pPr algn="ctr"/>
            <a:r>
              <a:rPr lang="en-US" altLang="ko-KR" sz="2800" b="1" noProof="1">
                <a:ln w="0"/>
                <a:solidFill>
                  <a:schemeClr val="accent4"/>
                </a:solidFill>
                <a:effectLst>
                  <a:reflection blurRad="6350" stA="53000" endA="300" endPos="35500" dir="5400000" sy="-90000" algn="bl" rotWithShape="0"/>
                </a:effectLst>
                <a:latin typeface="맑은 고딕" pitchFamily="50" charset="-127"/>
                <a:ea typeface="맑은 고딕" pitchFamily="50" charset="-127"/>
              </a:rPr>
              <a:t>OpenFlow</a:t>
            </a:r>
            <a:endParaRPr lang="ko-KR" altLang="en-US" sz="1100" b="1" noProof="1">
              <a:ln w="0"/>
              <a:solidFill>
                <a:schemeClr val="accent4"/>
              </a:solidFill>
              <a:effectLst>
                <a:reflection blurRad="6350" stA="53000" endA="300" endPos="35500" dir="5400000" sy="-90000" algn="bl" rotWithShape="0"/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5334237" y="3896422"/>
            <a:ext cx="2736304" cy="54069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Application</a:t>
            </a:r>
            <a:endParaRPr lang="ko-KR" altLang="en-US" dirty="0"/>
          </a:p>
        </p:txBody>
      </p:sp>
      <p:sp>
        <p:nvSpPr>
          <p:cNvPr id="14" name="모서리가 둥근 직사각형 13"/>
          <p:cNvSpPr/>
          <p:nvPr/>
        </p:nvSpPr>
        <p:spPr>
          <a:xfrm>
            <a:off x="5334237" y="4536167"/>
            <a:ext cx="2736304" cy="3329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Network OS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334237" y="5976191"/>
            <a:ext cx="2736304" cy="40513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Hardware</a:t>
            </a:r>
            <a:endParaRPr lang="ko-KR" altLang="en-US" sz="16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모서리가 둥근 직사각형 16"/>
          <p:cNvSpPr/>
          <p:nvPr/>
        </p:nvSpPr>
        <p:spPr>
          <a:xfrm>
            <a:off x="5334237" y="5544143"/>
            <a:ext cx="2736304" cy="332993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400" dirty="0" smtClean="0">
                <a:solidFill>
                  <a:schemeClr val="bg1"/>
                </a:solidFill>
              </a:rPr>
              <a:t>Hardware Abstraction Layer</a:t>
            </a:r>
            <a:endParaRPr lang="ko-KR" altLang="en-US" sz="1400" dirty="0">
              <a:solidFill>
                <a:schemeClr val="bg1"/>
              </a:solidFill>
            </a:endParaRPr>
          </a:p>
        </p:txBody>
      </p:sp>
      <p:cxnSp>
        <p:nvCxnSpPr>
          <p:cNvPr id="7" name="직선 화살표 연결선 6"/>
          <p:cNvCxnSpPr/>
          <p:nvPr/>
        </p:nvCxnSpPr>
        <p:spPr>
          <a:xfrm>
            <a:off x="6702389" y="4944852"/>
            <a:ext cx="0" cy="530967"/>
          </a:xfrm>
          <a:prstGeom prst="straightConnector1">
            <a:avLst/>
          </a:prstGeom>
          <a:ln w="34925" cmpd="sng">
            <a:solidFill>
              <a:schemeClr val="accent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/>
          <p:cNvSpPr/>
          <p:nvPr/>
        </p:nvSpPr>
        <p:spPr>
          <a:xfrm>
            <a:off x="6499617" y="5250091"/>
            <a:ext cx="376551" cy="333808"/>
          </a:xfrm>
          <a:prstGeom prst="ellipse">
            <a:avLst/>
          </a:prstGeom>
          <a:ln w="19050">
            <a:solidFill>
              <a:schemeClr val="bg2">
                <a:lumMod val="50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직사각형 17"/>
          <p:cNvSpPr/>
          <p:nvPr/>
        </p:nvSpPr>
        <p:spPr>
          <a:xfrm>
            <a:off x="4860032" y="5076857"/>
            <a:ext cx="774124" cy="201013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US" altLang="ko-KR" sz="1100" b="1" spc="-20" noProof="1" smtClean="0">
                <a:latin typeface="맑은 고딕" pitchFamily="50" charset="-127"/>
              </a:rPr>
              <a:t>OpenFlow</a:t>
            </a:r>
            <a:endParaRPr lang="ko-KR" altLang="en-US" sz="1100" b="1" spc="-20" noProof="1">
              <a:latin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6864369" y="5013176"/>
            <a:ext cx="1206172" cy="431912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/>
            <a:r>
              <a:rPr lang="en-US" altLang="ko-KR" sz="1100" spc="-20" noProof="1" smtClean="0">
                <a:latin typeface="맑은 고딕" pitchFamily="50" charset="-127"/>
              </a:rPr>
              <a:t>Decouple</a:t>
            </a:r>
          </a:p>
          <a:p>
            <a:pPr algn="ctr">
              <a:lnSpc>
                <a:spcPct val="170000"/>
              </a:lnSpc>
            </a:pPr>
            <a:r>
              <a:rPr lang="en-US" altLang="ko-KR" sz="1100" spc="-20" noProof="1" smtClean="0">
                <a:latin typeface="맑은 고딕" pitchFamily="50" charset="-127"/>
              </a:rPr>
              <a:t>Control Logic</a:t>
            </a:r>
            <a:endParaRPr lang="ko-KR" altLang="en-US" sz="1100" spc="-20" noProof="1">
              <a:latin typeface="맑은 고딕" pitchFamily="50" charset="-127"/>
            </a:endParaRPr>
          </a:p>
        </p:txBody>
      </p:sp>
      <p:sp>
        <p:nvSpPr>
          <p:cNvPr id="21" name="오른쪽 대괄호 20"/>
          <p:cNvSpPr/>
          <p:nvPr/>
        </p:nvSpPr>
        <p:spPr>
          <a:xfrm>
            <a:off x="8142549" y="4077072"/>
            <a:ext cx="144016" cy="2160240"/>
          </a:xfrm>
          <a:prstGeom prst="rightBracket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8157685" y="5028658"/>
            <a:ext cx="774124" cy="156070"/>
          </a:xfrm>
          <a:prstGeom prst="rect">
            <a:avLst/>
          </a:prstGeom>
        </p:spPr>
        <p:txBody>
          <a:bodyPr wrap="none" lIns="0" tIns="0" rIns="0" bIns="0" anchor="ctr" anchorCtr="0">
            <a:noAutofit/>
          </a:bodyPr>
          <a:lstStyle/>
          <a:p>
            <a:pPr algn="ctr">
              <a:lnSpc>
                <a:spcPct val="170000"/>
              </a:lnSpc>
            </a:pPr>
            <a:r>
              <a:rPr lang="en-US" altLang="ko-KR" sz="1100" b="1" spc="-20" noProof="1" smtClean="0">
                <a:latin typeface="맑은 고딕" pitchFamily="50" charset="-127"/>
              </a:rPr>
              <a:t>SDN</a:t>
            </a:r>
            <a:endParaRPr lang="ko-KR" altLang="en-US" sz="1100" b="1" spc="-20" noProof="1">
              <a:latin typeface="맑은 고딕" pitchFamily="50" charset="-127"/>
            </a:endParaRPr>
          </a:p>
        </p:txBody>
      </p:sp>
      <p:cxnSp>
        <p:nvCxnSpPr>
          <p:cNvPr id="24" name="직선 연결선 23"/>
          <p:cNvCxnSpPr>
            <a:stCxn id="18" idx="3"/>
            <a:endCxn id="11" idx="2"/>
          </p:cNvCxnSpPr>
          <p:nvPr/>
        </p:nvCxnSpPr>
        <p:spPr>
          <a:xfrm>
            <a:off x="5634156" y="5177364"/>
            <a:ext cx="865461" cy="239631"/>
          </a:xfrm>
          <a:prstGeom prst="line">
            <a:avLst/>
          </a:prstGeom>
          <a:ln w="12700" cmpd="sng">
            <a:solidFill>
              <a:schemeClr val="bg2">
                <a:lumMod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5657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모서리가 둥근 직사각형 123"/>
          <p:cNvSpPr/>
          <p:nvPr/>
        </p:nvSpPr>
        <p:spPr>
          <a:xfrm>
            <a:off x="5101930" y="4600002"/>
            <a:ext cx="1647727" cy="569109"/>
          </a:xfrm>
          <a:prstGeom prst="roundRect">
            <a:avLst/>
          </a:prstGeom>
          <a:solidFill>
            <a:schemeClr val="accent5">
              <a:lumMod val="75000"/>
              <a:alpha val="24000"/>
            </a:schemeClr>
          </a:solidFill>
          <a:ln w="1905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9" name="모서리가 둥근 직사각형 118"/>
          <p:cNvSpPr/>
          <p:nvPr/>
        </p:nvSpPr>
        <p:spPr>
          <a:xfrm>
            <a:off x="5108362" y="5229200"/>
            <a:ext cx="1647727" cy="1224136"/>
          </a:xfrm>
          <a:prstGeom prst="roundRect">
            <a:avLst/>
          </a:prstGeom>
          <a:solidFill>
            <a:srgbClr val="92D050">
              <a:alpha val="17000"/>
            </a:srgbClr>
          </a:solidFill>
          <a:ln w="1905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1" name="모서리가 둥근 직사각형 120"/>
          <p:cNvSpPr/>
          <p:nvPr/>
        </p:nvSpPr>
        <p:spPr>
          <a:xfrm>
            <a:off x="6972180" y="5889372"/>
            <a:ext cx="1647727" cy="569109"/>
          </a:xfrm>
          <a:prstGeom prst="roundRect">
            <a:avLst/>
          </a:prstGeom>
          <a:solidFill>
            <a:schemeClr val="accent2">
              <a:lumMod val="60000"/>
              <a:lumOff val="40000"/>
              <a:alpha val="17000"/>
            </a:schemeClr>
          </a:solidFill>
          <a:ln w="1905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7" name="모서리가 둥근 직사각형 116"/>
          <p:cNvSpPr/>
          <p:nvPr/>
        </p:nvSpPr>
        <p:spPr>
          <a:xfrm>
            <a:off x="7034522" y="4581128"/>
            <a:ext cx="1647727" cy="1224136"/>
          </a:xfrm>
          <a:prstGeom prst="roundRect">
            <a:avLst/>
          </a:prstGeom>
          <a:solidFill>
            <a:schemeClr val="accent4">
              <a:lumMod val="20000"/>
              <a:lumOff val="80000"/>
              <a:alpha val="25000"/>
            </a:schemeClr>
          </a:solidFill>
          <a:ln w="1905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79512" y="34280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OpenFlow &amp; </a:t>
            </a:r>
            <a:r>
              <a:rPr lang="en-US" altLang="ko-KR" sz="2000" b="1" spc="3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</a:t>
            </a:r>
            <a:r>
              <a:rPr lang="ko-KR" altLang="en-US" sz="2000" b="1" spc="3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특징</a:t>
            </a:r>
            <a:endParaRPr lang="ko-KR" altLang="en-US" sz="2000" b="1" spc="30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3" name="모서리가 둥근 직사각형 2"/>
          <p:cNvSpPr/>
          <p:nvPr/>
        </p:nvSpPr>
        <p:spPr>
          <a:xfrm>
            <a:off x="251520" y="1237985"/>
            <a:ext cx="8640960" cy="2160240"/>
          </a:xfrm>
          <a:prstGeom prst="roundRect">
            <a:avLst>
              <a:gd name="adj" fmla="val 3968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  <a:prstDash val="dash"/>
            <a:tailEnd type="triangle" w="med" len="sm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324000" tIns="45720" rIns="91440" bIns="9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  Physical 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Network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를 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Service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에 따른 </a:t>
            </a: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Logical 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Network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로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구성 가능</a:t>
            </a:r>
            <a:endParaRPr lang="en-US" altLang="ko-KR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  Software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에 중심의 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Network</a:t>
            </a:r>
          </a:p>
          <a:p>
            <a:pPr marL="228600" indent="-228600">
              <a:lnSpc>
                <a:spcPct val="170000"/>
              </a:lnSpc>
            </a:pPr>
            <a:r>
              <a:rPr lang="ko-KR" altLang="en-US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  벤더에 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독립적인 네트워크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구성</a:t>
            </a:r>
            <a:endParaRPr lang="en-US" altLang="ko-KR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anose="020B0503020000020004" pitchFamily="50" charset="-127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  Controller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에 의한 중앙집중식 관리를</a:t>
            </a: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anose="020B0503020000020004" pitchFamily="50" charset="-127"/>
              </a:rPr>
              <a:t>통한 일괄적으로 제어  </a:t>
            </a:r>
            <a:endParaRPr lang="en-US" altLang="ko-KR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타원 6"/>
          <p:cNvSpPr/>
          <p:nvPr/>
        </p:nvSpPr>
        <p:spPr>
          <a:xfrm>
            <a:off x="543770" y="1572032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543770" y="2053131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543770" y="2499303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543770" y="2977366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395536" y="3960103"/>
            <a:ext cx="1080120" cy="3329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Controller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712676" y="5371597"/>
            <a:ext cx="894270" cy="3584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1312972" y="6021288"/>
            <a:ext cx="894270" cy="3584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2633614" y="6021287"/>
            <a:ext cx="894270" cy="3584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모서리가 둥근 직사각형 17"/>
          <p:cNvSpPr/>
          <p:nvPr/>
        </p:nvSpPr>
        <p:spPr>
          <a:xfrm>
            <a:off x="3246748" y="5371597"/>
            <a:ext cx="894270" cy="3584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2633614" y="4726763"/>
            <a:ext cx="894270" cy="3584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6" name="직선 연결선 5"/>
          <p:cNvCxnSpPr>
            <a:stCxn id="20" idx="3"/>
            <a:endCxn id="18" idx="0"/>
          </p:cNvCxnSpPr>
          <p:nvPr/>
        </p:nvCxnSpPr>
        <p:spPr>
          <a:xfrm>
            <a:off x="3527884" y="4905974"/>
            <a:ext cx="165999" cy="4656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모서리가 둥근 직사각형 24"/>
          <p:cNvSpPr/>
          <p:nvPr/>
        </p:nvSpPr>
        <p:spPr>
          <a:xfrm>
            <a:off x="1312972" y="4726763"/>
            <a:ext cx="894270" cy="3584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26" name="직선 연결선 25"/>
          <p:cNvCxnSpPr>
            <a:stCxn id="20" idx="2"/>
            <a:endCxn id="16" idx="0"/>
          </p:cNvCxnSpPr>
          <p:nvPr/>
        </p:nvCxnSpPr>
        <p:spPr>
          <a:xfrm>
            <a:off x="3080749" y="5085184"/>
            <a:ext cx="0" cy="93610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직선 연결선 28"/>
          <p:cNvCxnSpPr>
            <a:stCxn id="18" idx="2"/>
            <a:endCxn id="16" idx="3"/>
          </p:cNvCxnSpPr>
          <p:nvPr/>
        </p:nvCxnSpPr>
        <p:spPr>
          <a:xfrm flipH="1">
            <a:off x="3527884" y="5730018"/>
            <a:ext cx="165999" cy="47048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직선 연결선 37"/>
          <p:cNvCxnSpPr>
            <a:stCxn id="13" idx="0"/>
            <a:endCxn id="25" idx="1"/>
          </p:cNvCxnSpPr>
          <p:nvPr/>
        </p:nvCxnSpPr>
        <p:spPr>
          <a:xfrm flipV="1">
            <a:off x="1159811" y="4905974"/>
            <a:ext cx="153161" cy="465623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직선 연결선 41"/>
          <p:cNvCxnSpPr>
            <a:stCxn id="14" idx="0"/>
            <a:endCxn id="25" idx="2"/>
          </p:cNvCxnSpPr>
          <p:nvPr/>
        </p:nvCxnSpPr>
        <p:spPr>
          <a:xfrm flipV="1">
            <a:off x="1760107" y="5085184"/>
            <a:ext cx="0" cy="93610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직선 연결선 44"/>
          <p:cNvCxnSpPr>
            <a:stCxn id="14" idx="1"/>
            <a:endCxn id="13" idx="2"/>
          </p:cNvCxnSpPr>
          <p:nvPr/>
        </p:nvCxnSpPr>
        <p:spPr>
          <a:xfrm flipH="1" flipV="1">
            <a:off x="1159811" y="5730018"/>
            <a:ext cx="153161" cy="47048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직선 연결선 47"/>
          <p:cNvCxnSpPr>
            <a:stCxn id="14" idx="3"/>
            <a:endCxn id="20" idx="1"/>
          </p:cNvCxnSpPr>
          <p:nvPr/>
        </p:nvCxnSpPr>
        <p:spPr>
          <a:xfrm flipV="1">
            <a:off x="2207242" y="4905974"/>
            <a:ext cx="426372" cy="1294525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직선 연결선 50"/>
          <p:cNvCxnSpPr>
            <a:stCxn id="16" idx="1"/>
            <a:endCxn id="25" idx="3"/>
          </p:cNvCxnSpPr>
          <p:nvPr/>
        </p:nvCxnSpPr>
        <p:spPr>
          <a:xfrm flipH="1" flipV="1">
            <a:off x="2207242" y="4905974"/>
            <a:ext cx="426372" cy="1294524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직선 연결선 53"/>
          <p:cNvCxnSpPr>
            <a:stCxn id="16" idx="1"/>
            <a:endCxn id="14" idx="3"/>
          </p:cNvCxnSpPr>
          <p:nvPr/>
        </p:nvCxnSpPr>
        <p:spPr>
          <a:xfrm flipH="1">
            <a:off x="2207242" y="6200498"/>
            <a:ext cx="426372" cy="1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직선 연결선 56"/>
          <p:cNvCxnSpPr>
            <a:stCxn id="20" idx="1"/>
            <a:endCxn id="25" idx="3"/>
          </p:cNvCxnSpPr>
          <p:nvPr/>
        </p:nvCxnSpPr>
        <p:spPr>
          <a:xfrm flipH="1">
            <a:off x="2207242" y="4905974"/>
            <a:ext cx="426372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직선 연결선 59"/>
          <p:cNvCxnSpPr>
            <a:stCxn id="18" idx="1"/>
            <a:endCxn id="13" idx="3"/>
          </p:cNvCxnSpPr>
          <p:nvPr/>
        </p:nvCxnSpPr>
        <p:spPr>
          <a:xfrm flipH="1">
            <a:off x="1606946" y="5550808"/>
            <a:ext cx="1639802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직선 연결선 66"/>
          <p:cNvCxnSpPr>
            <a:stCxn id="12" idx="2"/>
            <a:endCxn id="25" idx="0"/>
          </p:cNvCxnSpPr>
          <p:nvPr/>
        </p:nvCxnSpPr>
        <p:spPr>
          <a:xfrm>
            <a:off x="935596" y="4293096"/>
            <a:ext cx="824511" cy="433667"/>
          </a:xfrm>
          <a:prstGeom prst="line">
            <a:avLst/>
          </a:prstGeom>
          <a:ln w="19050" cmpd="sng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직선 연결선 67"/>
          <p:cNvCxnSpPr>
            <a:stCxn id="12" idx="2"/>
            <a:endCxn id="13" idx="0"/>
          </p:cNvCxnSpPr>
          <p:nvPr/>
        </p:nvCxnSpPr>
        <p:spPr>
          <a:xfrm>
            <a:off x="935596" y="4293096"/>
            <a:ext cx="224215" cy="1078501"/>
          </a:xfrm>
          <a:prstGeom prst="line">
            <a:avLst/>
          </a:prstGeom>
          <a:ln w="19050" cmpd="sng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직선 연결선 70"/>
          <p:cNvCxnSpPr>
            <a:stCxn id="12" idx="2"/>
            <a:endCxn id="20" idx="0"/>
          </p:cNvCxnSpPr>
          <p:nvPr/>
        </p:nvCxnSpPr>
        <p:spPr>
          <a:xfrm>
            <a:off x="935596" y="4293096"/>
            <a:ext cx="2145153" cy="433667"/>
          </a:xfrm>
          <a:prstGeom prst="line">
            <a:avLst/>
          </a:prstGeom>
          <a:ln w="19050" cmpd="sng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직선 연결선 78"/>
          <p:cNvCxnSpPr>
            <a:stCxn id="12" idx="2"/>
            <a:endCxn id="18" idx="0"/>
          </p:cNvCxnSpPr>
          <p:nvPr/>
        </p:nvCxnSpPr>
        <p:spPr>
          <a:xfrm>
            <a:off x="935596" y="4293096"/>
            <a:ext cx="2758287" cy="1078501"/>
          </a:xfrm>
          <a:prstGeom prst="line">
            <a:avLst/>
          </a:prstGeom>
          <a:ln w="19050" cmpd="sng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직선 연결선 79"/>
          <p:cNvCxnSpPr>
            <a:stCxn id="12" idx="2"/>
            <a:endCxn id="14" idx="0"/>
          </p:cNvCxnSpPr>
          <p:nvPr/>
        </p:nvCxnSpPr>
        <p:spPr>
          <a:xfrm>
            <a:off x="935596" y="4293096"/>
            <a:ext cx="824511" cy="1728192"/>
          </a:xfrm>
          <a:prstGeom prst="line">
            <a:avLst/>
          </a:prstGeom>
          <a:ln w="19050" cmpd="sng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직선 연결선 88"/>
          <p:cNvCxnSpPr>
            <a:stCxn id="12" idx="2"/>
            <a:endCxn id="16" idx="0"/>
          </p:cNvCxnSpPr>
          <p:nvPr/>
        </p:nvCxnSpPr>
        <p:spPr>
          <a:xfrm>
            <a:off x="935596" y="4293096"/>
            <a:ext cx="2145153" cy="1728191"/>
          </a:xfrm>
          <a:prstGeom prst="line">
            <a:avLst/>
          </a:prstGeom>
          <a:ln w="19050" cmpd="sng">
            <a:solidFill>
              <a:schemeClr val="accent4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모서리가 둥근 직사각형 91"/>
          <p:cNvSpPr/>
          <p:nvPr/>
        </p:nvSpPr>
        <p:spPr>
          <a:xfrm>
            <a:off x="4860032" y="3949365"/>
            <a:ext cx="1080120" cy="332993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600" dirty="0" smtClean="0">
                <a:solidFill>
                  <a:schemeClr val="bg1"/>
                </a:solidFill>
              </a:rPr>
              <a:t>Controller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sp>
        <p:nvSpPr>
          <p:cNvPr id="93" name="모서리가 둥근 직사각형 92"/>
          <p:cNvSpPr/>
          <p:nvPr/>
        </p:nvSpPr>
        <p:spPr>
          <a:xfrm>
            <a:off x="5177172" y="5360859"/>
            <a:ext cx="894270" cy="358421"/>
          </a:xfrm>
          <a:prstGeom prst="roundRect">
            <a:avLst/>
          </a:prstGeom>
          <a:solidFill>
            <a:srgbClr val="CCFF99">
              <a:alpha val="34000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4" name="모서리가 둥근 직사각형 93"/>
          <p:cNvSpPr/>
          <p:nvPr/>
        </p:nvSpPr>
        <p:spPr>
          <a:xfrm>
            <a:off x="5777468" y="6010550"/>
            <a:ext cx="894270" cy="358421"/>
          </a:xfrm>
          <a:prstGeom prst="roundRect">
            <a:avLst/>
          </a:prstGeom>
          <a:solidFill>
            <a:srgbClr val="CCFF99">
              <a:alpha val="34000"/>
            </a:srgb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5" name="모서리가 둥근 직사각형 94"/>
          <p:cNvSpPr/>
          <p:nvPr/>
        </p:nvSpPr>
        <p:spPr>
          <a:xfrm>
            <a:off x="7098110" y="6010549"/>
            <a:ext cx="894270" cy="3584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6" name="모서리가 둥근 직사각형 95"/>
          <p:cNvSpPr/>
          <p:nvPr/>
        </p:nvSpPr>
        <p:spPr>
          <a:xfrm>
            <a:off x="7711244" y="5360859"/>
            <a:ext cx="894270" cy="358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7" name="모서리가 둥근 직사각형 96"/>
          <p:cNvSpPr/>
          <p:nvPr/>
        </p:nvSpPr>
        <p:spPr>
          <a:xfrm>
            <a:off x="7098110" y="4716025"/>
            <a:ext cx="894270" cy="35842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98" name="직선 연결선 97"/>
          <p:cNvCxnSpPr>
            <a:stCxn id="97" idx="3"/>
            <a:endCxn id="96" idx="0"/>
          </p:cNvCxnSpPr>
          <p:nvPr/>
        </p:nvCxnSpPr>
        <p:spPr>
          <a:xfrm>
            <a:off x="7992380" y="4895236"/>
            <a:ext cx="165999" cy="465623"/>
          </a:xfrm>
          <a:prstGeom prst="line">
            <a:avLst/>
          </a:prstGeom>
          <a:ln w="38100" cmpd="sng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모서리가 둥근 직사각형 98"/>
          <p:cNvSpPr/>
          <p:nvPr/>
        </p:nvSpPr>
        <p:spPr>
          <a:xfrm>
            <a:off x="5777468" y="4716025"/>
            <a:ext cx="894270" cy="358421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>
                <a:lumMod val="65000"/>
                <a:lumOff val="3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en-US" altLang="ko-KR" sz="1100" dirty="0" smtClean="0">
                <a:latin typeface="맑은 고딕" panose="020B0503020000020004" pitchFamily="50" charset="-127"/>
                <a:ea typeface="맑은 고딕" panose="020B0503020000020004" pitchFamily="50" charset="-127"/>
              </a:rPr>
              <a:t>Device</a:t>
            </a:r>
            <a:endParaRPr lang="ko-KR" altLang="en-US" sz="110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cxnSp>
        <p:nvCxnSpPr>
          <p:cNvPr id="102" name="직선 연결선 101"/>
          <p:cNvCxnSpPr>
            <a:stCxn id="93" idx="0"/>
            <a:endCxn id="99" idx="1"/>
          </p:cNvCxnSpPr>
          <p:nvPr/>
        </p:nvCxnSpPr>
        <p:spPr>
          <a:xfrm flipV="1">
            <a:off x="5624307" y="4895236"/>
            <a:ext cx="153161" cy="465623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직선 연결선 103"/>
          <p:cNvCxnSpPr>
            <a:stCxn id="94" idx="1"/>
            <a:endCxn id="93" idx="2"/>
          </p:cNvCxnSpPr>
          <p:nvPr/>
        </p:nvCxnSpPr>
        <p:spPr>
          <a:xfrm flipH="1" flipV="1">
            <a:off x="5624307" y="5719280"/>
            <a:ext cx="153161" cy="470481"/>
          </a:xfrm>
          <a:prstGeom prst="line">
            <a:avLst/>
          </a:prstGeom>
          <a:ln w="38100" cmpd="sng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직선 연결선 105"/>
          <p:cNvCxnSpPr>
            <a:stCxn id="95" idx="1"/>
            <a:endCxn id="99" idx="3"/>
          </p:cNvCxnSpPr>
          <p:nvPr/>
        </p:nvCxnSpPr>
        <p:spPr>
          <a:xfrm flipH="1" flipV="1">
            <a:off x="6671738" y="4895236"/>
            <a:ext cx="426372" cy="1294524"/>
          </a:xfrm>
          <a:prstGeom prst="line">
            <a:avLst/>
          </a:prstGeom>
          <a:ln w="38100" cmpd="sng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직선 연결선 107"/>
          <p:cNvCxnSpPr>
            <a:stCxn id="97" idx="1"/>
            <a:endCxn id="99" idx="3"/>
          </p:cNvCxnSpPr>
          <p:nvPr/>
        </p:nvCxnSpPr>
        <p:spPr>
          <a:xfrm flipH="1">
            <a:off x="6671738" y="4895236"/>
            <a:ext cx="426372" cy="0"/>
          </a:xfrm>
          <a:prstGeom prst="line">
            <a:avLst/>
          </a:prstGeom>
          <a:ln w="38100" cmpd="sng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Box 117"/>
          <p:cNvSpPr txBox="1"/>
          <p:nvPr/>
        </p:nvSpPr>
        <p:spPr>
          <a:xfrm>
            <a:off x="8115851" y="4705106"/>
            <a:ext cx="504056" cy="12724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100" spc="-20" noProof="1" smtClean="0">
                <a:latin typeface="맑은 고딕" pitchFamily="50" charset="-127"/>
                <a:ea typeface="맑은 고딕" pitchFamily="50" charset="-127"/>
              </a:rPr>
              <a:t>Mobile</a:t>
            </a:r>
            <a:endParaRPr lang="ko-KR" altLang="en-US" sz="1100" spc="-20" noProof="1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5231466" y="6180461"/>
            <a:ext cx="504056" cy="12724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100" spc="-20" noProof="1" smtClean="0">
                <a:latin typeface="맑은 고딕" pitchFamily="50" charset="-127"/>
                <a:ea typeface="맑은 고딕" pitchFamily="50" charset="-127"/>
              </a:rPr>
              <a:t>IPTV</a:t>
            </a:r>
            <a:endParaRPr lang="ko-KR" altLang="en-US" sz="1100" spc="-20" noProof="1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8119040" y="5929242"/>
            <a:ext cx="504056" cy="163256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100" spc="-20" noProof="1" smtClean="0">
                <a:latin typeface="맑은 고딕" pitchFamily="50" charset="-127"/>
                <a:ea typeface="맑은 고딕" pitchFamily="50" charset="-127"/>
              </a:rPr>
              <a:t>IPT</a:t>
            </a:r>
            <a:endParaRPr lang="ko-KR" altLang="en-US" sz="1100" spc="-20" noProof="1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5265084" y="4749601"/>
            <a:ext cx="504056" cy="12724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100" spc="-20" noProof="1" smtClean="0">
                <a:latin typeface="맑은 고딕" pitchFamily="50" charset="-127"/>
                <a:ea typeface="맑은 고딕" pitchFamily="50" charset="-127"/>
              </a:rPr>
              <a:t>Core</a:t>
            </a:r>
            <a:endParaRPr lang="ko-KR" altLang="en-US" sz="1100" spc="-20" noProof="1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6" name="직사각형 125"/>
          <p:cNvSpPr/>
          <p:nvPr/>
        </p:nvSpPr>
        <p:spPr>
          <a:xfrm>
            <a:off x="251520" y="3789040"/>
            <a:ext cx="8640960" cy="2808312"/>
          </a:xfrm>
          <a:prstGeom prst="rect">
            <a:avLst/>
          </a:prstGeom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8" name="직선 연결선 127"/>
          <p:cNvCxnSpPr/>
          <p:nvPr/>
        </p:nvCxnSpPr>
        <p:spPr>
          <a:xfrm>
            <a:off x="4572000" y="4077072"/>
            <a:ext cx="0" cy="2347598"/>
          </a:xfrm>
          <a:prstGeom prst="line">
            <a:avLst/>
          </a:prstGeom>
          <a:ln w="19050" cmpd="sng">
            <a:solidFill>
              <a:schemeClr val="tx1"/>
            </a:solidFill>
            <a:prstDash val="soli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4013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" grpId="0"/>
      <p:bldP spid="120" grpId="0"/>
      <p:bldP spid="122" grpId="0"/>
      <p:bldP spid="1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그림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218" y="4700430"/>
            <a:ext cx="2052852" cy="687339"/>
          </a:xfrm>
          <a:prstGeom prst="rect">
            <a:avLst/>
          </a:prstGeom>
          <a:effectLst>
            <a:reflection blurRad="6350" stA="50000" endA="300" endPos="90000" dir="5400000" sy="-100000" algn="bl" rotWithShape="0"/>
          </a:effectLst>
        </p:spPr>
      </p:pic>
      <p:pic>
        <p:nvPicPr>
          <p:cNvPr id="14" name="그림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4347200"/>
            <a:ext cx="2206358" cy="2178144"/>
          </a:xfrm>
          <a:prstGeom prst="rect">
            <a:avLst/>
          </a:prstGeom>
        </p:spPr>
      </p:pic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1000110"/>
            <a:ext cx="8606760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b="1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OpenFlow </a:t>
            </a:r>
            <a:r>
              <a:rPr lang="ko-KR" altLang="en-US" b="1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구성요소</a:t>
            </a:r>
            <a:endParaRPr lang="en-US" altLang="ko-KR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34280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시스템 구조</a:t>
            </a:r>
          </a:p>
        </p:txBody>
      </p:sp>
      <p:sp>
        <p:nvSpPr>
          <p:cNvPr id="3" name="타원 2"/>
          <p:cNvSpPr/>
          <p:nvPr/>
        </p:nvSpPr>
        <p:spPr>
          <a:xfrm>
            <a:off x="699592" y="1898074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699592" y="2508821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4" name="직사각형 3"/>
          <p:cNvSpPr/>
          <p:nvPr/>
        </p:nvSpPr>
        <p:spPr>
          <a:xfrm>
            <a:off x="1019360" y="2280725"/>
            <a:ext cx="4580520" cy="507250"/>
          </a:xfrm>
          <a:prstGeom prst="rect">
            <a:avLst/>
          </a:prstGeom>
        </p:spPr>
        <p:txBody>
          <a:bodyPr wrap="square" lIns="0" tIns="0" rIns="0" bIns="36000">
            <a:sp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OpenFlow Network Device 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1115616" y="2928077"/>
            <a:ext cx="7596844" cy="95602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bIns="72000">
            <a:sp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1. Flow Table (H/W based) :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Packet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을 전송하기 위해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Controller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에서 받는 정책</a:t>
            </a:r>
            <a:endParaRPr lang="en-US" altLang="ko-KR" sz="16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2. Secure Channel (S/W based : SSL) : OpenFlow </a:t>
            </a:r>
            <a:r>
              <a:rPr lang="ko-KR" altLang="en-US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장비와 </a:t>
            </a:r>
            <a:r>
              <a:rPr lang="en-US" altLang="ko-KR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Controller </a:t>
            </a:r>
            <a:r>
              <a:rPr lang="ko-KR" altLang="en-US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간의 통신 통로</a:t>
            </a:r>
            <a:r>
              <a:rPr lang="en-US" altLang="ko-KR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</a:t>
            </a:r>
          </a:p>
        </p:txBody>
      </p:sp>
      <p:sp>
        <p:nvSpPr>
          <p:cNvPr id="6" name="직사각형 5"/>
          <p:cNvSpPr/>
          <p:nvPr/>
        </p:nvSpPr>
        <p:spPr>
          <a:xfrm>
            <a:off x="1019360" y="1739344"/>
            <a:ext cx="1800200" cy="401281"/>
          </a:xfrm>
          <a:prstGeom prst="rect">
            <a:avLst/>
          </a:prstGeom>
        </p:spPr>
        <p:txBody>
          <a:bodyPr wrap="square" lIns="0" tIns="0" rIns="0" bIns="36000" anchor="ctr" anchorCtr="0">
            <a:no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Controller    </a:t>
            </a:r>
          </a:p>
        </p:txBody>
      </p:sp>
      <p:sp>
        <p:nvSpPr>
          <p:cNvPr id="17" name="정육면체 16"/>
          <p:cNvSpPr/>
          <p:nvPr/>
        </p:nvSpPr>
        <p:spPr>
          <a:xfrm>
            <a:off x="1511568" y="5449609"/>
            <a:ext cx="1476164" cy="378523"/>
          </a:xfrm>
          <a:prstGeom prst="cube">
            <a:avLst>
              <a:gd name="adj" fmla="val 17987"/>
            </a:avLst>
          </a:prstGeom>
          <a:solidFill>
            <a:schemeClr val="bg1">
              <a:alpha val="70000"/>
            </a:schemeClr>
          </a:solid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latin typeface="Franklin Gothic Demi Cond" panose="020B0706030402020204" pitchFamily="34" charset="0"/>
                <a:cs typeface="Vrinda" panose="020B0502040204020203" pitchFamily="34" charset="0"/>
              </a:rPr>
              <a:t>Flow Table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1340779" y="4509563"/>
            <a:ext cx="2146805" cy="401281"/>
          </a:xfrm>
          <a:prstGeom prst="rect">
            <a:avLst/>
          </a:prstGeom>
        </p:spPr>
        <p:txBody>
          <a:bodyPr wrap="square" lIns="0" tIns="0" rIns="0" bIns="36000" anchor="ctr" anchorCtr="0">
            <a:no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z="1600" b="1" spc="-20" dirty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Vrinda" panose="020B0502040204020203" pitchFamily="34" charset="0"/>
              </a:rPr>
              <a:t>OpenFlow Device    </a:t>
            </a:r>
          </a:p>
        </p:txBody>
      </p:sp>
      <p:sp>
        <p:nvSpPr>
          <p:cNvPr id="21" name="정육면체 20"/>
          <p:cNvSpPr/>
          <p:nvPr/>
        </p:nvSpPr>
        <p:spPr>
          <a:xfrm>
            <a:off x="1511568" y="4910505"/>
            <a:ext cx="1476164" cy="378523"/>
          </a:xfrm>
          <a:prstGeom prst="cube">
            <a:avLst>
              <a:gd name="adj" fmla="val 17987"/>
            </a:avLst>
          </a:prstGeom>
          <a:solidFill>
            <a:schemeClr val="bg1">
              <a:alpha val="76000"/>
            </a:schemeClr>
          </a:solidFill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dirty="0">
                <a:latin typeface="Franklin Gothic Demi Cond" panose="020B0706030402020204" pitchFamily="34" charset="0"/>
                <a:cs typeface="Vrinda" panose="020B0502040204020203" pitchFamily="34" charset="0"/>
              </a:rPr>
              <a:t>Secure</a:t>
            </a:r>
            <a:r>
              <a:rPr lang="ko-KR" altLang="en-US" sz="1400" dirty="0">
                <a:latin typeface="Franklin Gothic Demi Cond" panose="020B0706030402020204" pitchFamily="34" charset="0"/>
                <a:cs typeface="Vrinda" panose="020B0502040204020203" pitchFamily="34" charset="0"/>
              </a:rPr>
              <a:t> </a:t>
            </a:r>
            <a:r>
              <a:rPr lang="en-US" altLang="ko-KR" sz="1400" dirty="0">
                <a:latin typeface="Franklin Gothic Demi Cond" panose="020B0706030402020204" pitchFamily="34" charset="0"/>
                <a:cs typeface="Vrinda" panose="020B0502040204020203" pitchFamily="34" charset="0"/>
              </a:rPr>
              <a:t>Channel</a:t>
            </a:r>
          </a:p>
        </p:txBody>
      </p:sp>
      <p:cxnSp>
        <p:nvCxnSpPr>
          <p:cNvPr id="30" name="직선 연결선 29"/>
          <p:cNvCxnSpPr/>
          <p:nvPr/>
        </p:nvCxnSpPr>
        <p:spPr>
          <a:xfrm>
            <a:off x="2999672" y="5099766"/>
            <a:ext cx="2880320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직사각형 31"/>
          <p:cNvSpPr/>
          <p:nvPr/>
        </p:nvSpPr>
        <p:spPr>
          <a:xfrm>
            <a:off x="6095736" y="4932173"/>
            <a:ext cx="1236260" cy="401281"/>
          </a:xfrm>
          <a:prstGeom prst="rect">
            <a:avLst/>
          </a:prstGeom>
        </p:spPr>
        <p:txBody>
          <a:bodyPr wrap="square" lIns="0" tIns="0" rIns="0" bIns="36000" anchor="ctr" anchorCtr="0">
            <a:no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z="1600" b="1" spc="-20" dirty="0" smtClean="0">
                <a:ln>
                  <a:solidFill>
                    <a:schemeClr val="accent4">
                      <a:lumMod val="75000"/>
                    </a:schemeClr>
                  </a:solidFill>
                </a:ln>
                <a:solidFill>
                  <a:schemeClr val="bg1"/>
                </a:solidFill>
                <a:latin typeface="Arial Black" panose="020B0A04020102020204" pitchFamily="34" charset="0"/>
                <a:cs typeface="Vrinda" panose="020B0502040204020203" pitchFamily="34" charset="0"/>
              </a:rPr>
              <a:t>Controller</a:t>
            </a:r>
            <a:endParaRPr lang="en-US" altLang="ko-KR" sz="1600" b="1" spc="-20" dirty="0">
              <a:ln>
                <a:solidFill>
                  <a:schemeClr val="accent4">
                    <a:lumMod val="75000"/>
                  </a:schemeClr>
                </a:solidFill>
              </a:ln>
              <a:solidFill>
                <a:schemeClr val="bg1"/>
              </a:solidFill>
              <a:latin typeface="Arial Black" panose="020B0A04020102020204" pitchFamily="34" charset="0"/>
              <a:cs typeface="Vrinda" panose="020B0502040204020203" pitchFamily="34" charset="0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467544" y="4186989"/>
            <a:ext cx="8244916" cy="2338355"/>
          </a:xfrm>
          <a:prstGeom prst="roundRect">
            <a:avLst>
              <a:gd name="adj" fmla="val 7794"/>
            </a:avLst>
          </a:prstGeom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3896000" y="4852241"/>
            <a:ext cx="1791320" cy="20735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2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OpenFlow Protocol</a:t>
            </a:r>
            <a:endParaRPr lang="ko-KR" altLang="en-US" sz="12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871602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1087343"/>
            <a:ext cx="8640960" cy="260379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5875">
            <a:solidFill>
              <a:schemeClr val="accent4">
                <a:lumMod val="75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Ⅰ. OpenFlow Device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Controller 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간의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Session 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연결</a:t>
            </a:r>
            <a:endParaRPr lang="en-US" altLang="ko-KR" sz="16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Ⅱ. Controller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은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OpenFlow Device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에 초기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Flow Table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정보 전송 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(match all, send to controller)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Ⅲ. OpenFlow Device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로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packet 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수신 시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, Flow Table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에서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Match 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정보 확인</a:t>
            </a:r>
            <a:r>
              <a:rPr lang="en-US" altLang="ko-KR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후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,         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  Match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되는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Table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이 없으면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 Controller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로 전송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.</a:t>
            </a:r>
            <a:endParaRPr lang="en-US" altLang="ko-KR" sz="16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Ⅳ. Controller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에서 해당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Packet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을 확인해서 최적화 된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Flow Table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을 전송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.</a:t>
            </a:r>
          </a:p>
          <a:p>
            <a:pPr marL="228600" indent="-228600">
              <a:lnSpc>
                <a:spcPct val="170000"/>
              </a:lnSpc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Ⅴ. </a:t>
            </a:r>
            <a:r>
              <a:rPr lang="en-US" altLang="ko-KR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Flow matching</a:t>
            </a:r>
            <a:r>
              <a:rPr lang="ko-KR" altLang="en-US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통한 정의된 </a:t>
            </a:r>
            <a:r>
              <a:rPr lang="en-US" altLang="ko-KR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Action</a:t>
            </a:r>
            <a:r>
              <a:rPr lang="ko-KR" altLang="en-US" sz="16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수행</a:t>
            </a:r>
            <a:r>
              <a:rPr lang="en-US" altLang="ko-KR" sz="1200" spc="-20" dirty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.  (Action - Forward / Drop / Modify / </a:t>
            </a:r>
            <a:r>
              <a:rPr lang="en-US" altLang="ko-KR" sz="1200" spc="-20" dirty="0" err="1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Enqueue</a:t>
            </a:r>
            <a:r>
              <a:rPr lang="en-US" altLang="ko-KR" sz="12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)</a:t>
            </a:r>
            <a:endParaRPr lang="en-US" altLang="ko-KR" sz="12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34280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OpenFlow 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동작</a:t>
            </a:r>
          </a:p>
        </p:txBody>
      </p:sp>
      <p:sp>
        <p:nvSpPr>
          <p:cNvPr id="3" name="모서리가 둥근 직사각형 2"/>
          <p:cNvSpPr/>
          <p:nvPr/>
        </p:nvSpPr>
        <p:spPr>
          <a:xfrm>
            <a:off x="6948264" y="4400467"/>
            <a:ext cx="1512168" cy="1980861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 w="6350">
            <a:solidFill>
              <a:schemeClr val="accent3">
                <a:lumMod val="50000"/>
              </a:schemeClr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OpenFlow</a:t>
            </a:r>
          </a:p>
          <a:p>
            <a:pPr algn="ctr"/>
            <a:endParaRPr lang="en-US" altLang="ko-KR" sz="1400" b="1" dirty="0" smtClean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  <a:p>
            <a:pPr algn="ctr"/>
            <a:r>
              <a:rPr lang="en-US" altLang="ko-KR" sz="1400" b="1" dirty="0" smtClean="0">
                <a:solidFill>
                  <a:schemeClr val="accent2">
                    <a:lumMod val="50000"/>
                  </a:schemeClr>
                </a:solidFill>
                <a:latin typeface="+mj-ea"/>
                <a:ea typeface="+mj-ea"/>
              </a:rPr>
              <a:t> Controller</a:t>
            </a:r>
            <a:endParaRPr lang="ko-KR" altLang="en-US" sz="1400" b="1" dirty="0">
              <a:solidFill>
                <a:schemeClr val="accent2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3059832" y="4400467"/>
            <a:ext cx="1584176" cy="1980861"/>
          </a:xfrm>
          <a:prstGeom prst="roundRect">
            <a:avLst/>
          </a:prstGeom>
          <a:solidFill>
            <a:srgbClr val="FFFF9F"/>
          </a:solidFill>
          <a:ln w="6350">
            <a:solidFill>
              <a:srgbClr val="00B050"/>
            </a:solidFill>
            <a:tailEnd type="triangle" w="med" len="sm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14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OpenFlow</a:t>
            </a:r>
          </a:p>
          <a:p>
            <a:pPr algn="ctr"/>
            <a:r>
              <a:rPr lang="en-US" altLang="ko-KR" sz="1400" b="1" dirty="0" smtClean="0">
                <a:solidFill>
                  <a:schemeClr val="accent5">
                    <a:lumMod val="75000"/>
                  </a:schemeClr>
                </a:solidFill>
                <a:latin typeface="+mj-ea"/>
                <a:ea typeface="+mj-ea"/>
              </a:rPr>
              <a:t>Device</a:t>
            </a:r>
          </a:p>
        </p:txBody>
      </p:sp>
      <p:cxnSp>
        <p:nvCxnSpPr>
          <p:cNvPr id="5" name="직선 화살표 연결선 4"/>
          <p:cNvCxnSpPr/>
          <p:nvPr/>
        </p:nvCxnSpPr>
        <p:spPr>
          <a:xfrm>
            <a:off x="4644008" y="5301208"/>
            <a:ext cx="230425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940920" y="5093858"/>
            <a:ext cx="1791320" cy="20735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2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Asynchronous Message</a:t>
            </a:r>
            <a:endParaRPr lang="ko-KR" altLang="en-US" sz="12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0" name="직선 화살표 연결선 9"/>
          <p:cNvCxnSpPr/>
          <p:nvPr/>
        </p:nvCxnSpPr>
        <p:spPr>
          <a:xfrm>
            <a:off x="4644008" y="4653136"/>
            <a:ext cx="2304256" cy="0"/>
          </a:xfrm>
          <a:prstGeom prst="straightConnector1">
            <a:avLst/>
          </a:prstGeom>
          <a:ln w="12700" cmpd="sng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76056" y="4424412"/>
            <a:ext cx="1791320" cy="207350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2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Symmetric Message</a:t>
            </a:r>
            <a:endParaRPr lang="ko-KR" altLang="en-US" sz="12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00476" y="5361341"/>
            <a:ext cx="823652" cy="147218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2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Port-Status</a:t>
            </a:r>
            <a:endParaRPr lang="ko-KR" altLang="en-US" sz="12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08588" y="5357314"/>
            <a:ext cx="823652" cy="147218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2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Packet-In</a:t>
            </a:r>
            <a:endParaRPr lang="ko-KR" altLang="en-US" sz="12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3" name="직선 화살표 연결선 12"/>
          <p:cNvCxnSpPr/>
          <p:nvPr/>
        </p:nvCxnSpPr>
        <p:spPr>
          <a:xfrm flipH="1">
            <a:off x="4644008" y="6093296"/>
            <a:ext cx="2304256" cy="0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66816" y="5885944"/>
            <a:ext cx="2232248" cy="207352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200" b="1" spc="-20" noProof="1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  <a:ea typeface="맑은 고딕" pitchFamily="50" charset="-127"/>
              </a:rPr>
              <a:t>Controller-To-Switch Message</a:t>
            </a:r>
            <a:endParaRPr lang="ko-KR" altLang="en-US" sz="1200" b="1" spc="-20" noProof="1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2" name="직선 연결선 21"/>
          <p:cNvCxnSpPr/>
          <p:nvPr/>
        </p:nvCxnSpPr>
        <p:spPr>
          <a:xfrm>
            <a:off x="3203848" y="5004668"/>
            <a:ext cx="1296144" cy="0"/>
          </a:xfrm>
          <a:prstGeom prst="line">
            <a:avLst/>
          </a:prstGeom>
          <a:ln w="12700" cmpd="sng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3420430" y="5189229"/>
            <a:ext cx="862980" cy="168085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200" spc="-20" noProof="1" smtClean="0">
                <a:latin typeface="맑은 고딕" pitchFamily="50" charset="-127"/>
                <a:ea typeface="맑은 고딕" pitchFamily="50" charset="-127"/>
              </a:rPr>
              <a:t>Flow Entry 1</a:t>
            </a:r>
            <a:endParaRPr lang="ko-KR" altLang="en-US" sz="1200" spc="-20" noProof="1" smtClean="0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419872" y="5493163"/>
            <a:ext cx="862980" cy="168085"/>
          </a:xfrm>
          <a:prstGeom prst="rect">
            <a:avLst/>
          </a:prstGeom>
          <a:noFill/>
        </p:spPr>
        <p:txBody>
          <a:bodyPr wrap="square" lIns="0" tIns="0" rIns="0" bIns="36000" rtlCol="0" anchor="ctr" anchorCtr="0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ko-KR" sz="1200" spc="-20" noProof="1" smtClean="0">
                <a:latin typeface="맑은 고딕" pitchFamily="50" charset="-127"/>
                <a:ea typeface="맑은 고딕" pitchFamily="50" charset="-127"/>
              </a:rPr>
              <a:t>Flow Entry 2</a:t>
            </a:r>
            <a:endParaRPr lang="ko-KR" altLang="en-US" sz="1200" spc="-20" noProof="1" smtClean="0"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3" name="그림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4570320"/>
            <a:ext cx="660849" cy="6608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28" name="그림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5" y="5576463"/>
            <a:ext cx="660849" cy="660849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cxnSp>
        <p:nvCxnSpPr>
          <p:cNvPr id="29" name="직선 화살표 연결선 28"/>
          <p:cNvCxnSpPr>
            <a:stCxn id="23" idx="3"/>
          </p:cNvCxnSpPr>
          <p:nvPr/>
        </p:nvCxnSpPr>
        <p:spPr>
          <a:xfrm flipV="1">
            <a:off x="1416425" y="4900744"/>
            <a:ext cx="1643407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직선 화살표 연결선 31"/>
          <p:cNvCxnSpPr>
            <a:endCxn id="28" idx="3"/>
          </p:cNvCxnSpPr>
          <p:nvPr/>
        </p:nvCxnSpPr>
        <p:spPr>
          <a:xfrm flipH="1">
            <a:off x="1416424" y="5906887"/>
            <a:ext cx="1643408" cy="1"/>
          </a:xfrm>
          <a:prstGeom prst="straightConnector1">
            <a:avLst/>
          </a:prstGeom>
          <a:ln w="12700" cmpd="sng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모서리가 둥근 직사각형 25"/>
          <p:cNvSpPr/>
          <p:nvPr/>
        </p:nvSpPr>
        <p:spPr>
          <a:xfrm>
            <a:off x="251520" y="4186989"/>
            <a:ext cx="8640960" cy="2338355"/>
          </a:xfrm>
          <a:prstGeom prst="roundRect">
            <a:avLst>
              <a:gd name="adj" fmla="val 7794"/>
            </a:avLst>
          </a:prstGeom>
          <a:ln w="19050">
            <a:solidFill>
              <a:schemeClr val="accent4">
                <a:lumMod val="75000"/>
              </a:schemeClr>
            </a:solidFill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8491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4" grpId="0"/>
      <p:bldP spid="16" grpId="0"/>
      <p:bldP spid="17" grpId="0"/>
      <p:bldP spid="21" grpId="0"/>
      <p:bldP spid="21" grpId="1"/>
      <p:bldP spid="24" grpId="0"/>
      <p:bldP spid="2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51520" y="1110842"/>
            <a:ext cx="4824536" cy="495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b="1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Flow Table</a:t>
            </a:r>
            <a:endParaRPr lang="en-US" altLang="ko-KR" b="1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652" y="3619915"/>
            <a:ext cx="5868652" cy="283915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34280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OpenFlow </a:t>
            </a:r>
            <a:r>
              <a:rPr lang="ko-KR" altLang="en-US" sz="2000" b="1" spc="300" dirty="0" smtClean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동작</a:t>
            </a:r>
            <a:endParaRPr lang="ko-KR" altLang="en-US" sz="2000" b="1" spc="300" dirty="0">
              <a:solidFill>
                <a:schemeClr val="accent4">
                  <a:lumMod val="75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665566" y="1812850"/>
            <a:ext cx="7596844" cy="1314646"/>
          </a:xfrm>
          <a:prstGeom prst="rect">
            <a:avLst/>
          </a:prstGeom>
          <a:solidFill>
            <a:schemeClr val="bg2"/>
          </a:solidFill>
          <a:ln>
            <a:solidFill>
              <a:schemeClr val="bg2">
                <a:lumMod val="50000"/>
              </a:schemeClr>
            </a:solidFill>
            <a:prstDash val="dash"/>
          </a:ln>
        </p:spPr>
        <p:txBody>
          <a:bodyPr wrap="square" bIns="72000">
            <a:spAutoFit/>
          </a:bodyPr>
          <a:lstStyle/>
          <a:p>
            <a:pPr marL="228600" indent="-228600">
              <a:lnSpc>
                <a:spcPct val="170000"/>
              </a:lnSpc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   OpenFlow Device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가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Packet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을 어떻게 처리할 것인지 정하는 규칙</a:t>
            </a:r>
            <a:endParaRPr lang="en-US" altLang="ko-KR" sz="16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   Controller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에서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OpenFlow Device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로 전송하고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, Device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에서는 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Flow Entry 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관리</a:t>
            </a:r>
            <a:endParaRPr lang="en-US" altLang="ko-KR" sz="1600" spc="-20" dirty="0" smtClean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  <a:p>
            <a:pPr marL="228600" indent="-228600">
              <a:lnSpc>
                <a:spcPct val="170000"/>
              </a:lnSpc>
            </a:pP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    Switch Port ~ Layer 4</a:t>
            </a:r>
            <a:r>
              <a:rPr lang="ko-KR" altLang="en-US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까지 모두 처리 가능</a:t>
            </a:r>
            <a:r>
              <a:rPr lang="en-US" altLang="ko-KR" sz="1600" spc="-20" dirty="0" smtClean="0">
                <a:gradFill>
                  <a:gsLst>
                    <a:gs pos="0">
                      <a:schemeClr val="tx1">
                        <a:lumMod val="75000"/>
                        <a:lumOff val="25000"/>
                      </a:schemeClr>
                    </a:gs>
                    <a:gs pos="50000">
                      <a:schemeClr val="tx1">
                        <a:lumMod val="75000"/>
                        <a:lumOff val="25000"/>
                      </a:schemeClr>
                    </a:gs>
                  </a:gsLst>
                  <a:lin ang="5400000" scaled="0"/>
                </a:gradFill>
                <a:latin typeface="맑은 고딕" pitchFamily="50" charset="-127"/>
              </a:rPr>
              <a:t>.</a:t>
            </a:r>
            <a:endParaRPr lang="en-US" altLang="ko-KR" sz="1600" spc="-20" dirty="0">
              <a:gradFill>
                <a:gsLst>
                  <a:gs pos="0">
                    <a:schemeClr val="tx1">
                      <a:lumMod val="75000"/>
                      <a:lumOff val="25000"/>
                    </a:schemeClr>
                  </a:gs>
                  <a:gs pos="50000">
                    <a:schemeClr val="tx1">
                      <a:lumMod val="75000"/>
                      <a:lumOff val="25000"/>
                    </a:schemeClr>
                  </a:gs>
                </a:gsLst>
                <a:lin ang="5400000" scaled="0"/>
              </a:gradFill>
              <a:latin typeface="맑은 고딕" pitchFamily="50" charset="-127"/>
            </a:endParaRPr>
          </a:p>
        </p:txBody>
      </p:sp>
      <p:sp>
        <p:nvSpPr>
          <p:cNvPr id="9" name="타원 8"/>
          <p:cNvSpPr/>
          <p:nvPr/>
        </p:nvSpPr>
        <p:spPr>
          <a:xfrm>
            <a:off x="802870" y="2023777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802870" y="2463078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802870" y="2877665"/>
            <a:ext cx="127992" cy="127992"/>
          </a:xfrm>
          <a:prstGeom prst="ellipse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11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88900">
            <a:noFill/>
            <a:tailEnd type="triangle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065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직선 연결선 14"/>
          <p:cNvCxnSpPr/>
          <p:nvPr/>
        </p:nvCxnSpPr>
        <p:spPr>
          <a:xfrm>
            <a:off x="251520" y="332656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직선 연결선 18"/>
          <p:cNvCxnSpPr/>
          <p:nvPr/>
        </p:nvCxnSpPr>
        <p:spPr>
          <a:xfrm>
            <a:off x="251520" y="775161"/>
            <a:ext cx="8640960" cy="0"/>
          </a:xfrm>
          <a:prstGeom prst="line">
            <a:avLst/>
          </a:prstGeom>
          <a:ln w="3175">
            <a:solidFill>
              <a:srgbClr val="68727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79512" y="34280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  <a:r>
              <a:rPr lang="ko-KR" altLang="en-US" sz="2000" b="1" spc="300" dirty="0">
                <a:solidFill>
                  <a:schemeClr val="accent4">
                    <a:lumMod val="75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 효과</a:t>
            </a:r>
          </a:p>
        </p:txBody>
      </p:sp>
      <p:sp>
        <p:nvSpPr>
          <p:cNvPr id="6" name="오른쪽 화살표 5"/>
          <p:cNvSpPr/>
          <p:nvPr/>
        </p:nvSpPr>
        <p:spPr>
          <a:xfrm rot="1120667" flipV="1">
            <a:off x="1583015" y="3499599"/>
            <a:ext cx="1903191" cy="566479"/>
          </a:xfrm>
          <a:prstGeom prst="rightArrow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7" name="오른쪽 화살표 6"/>
          <p:cNvSpPr/>
          <p:nvPr/>
        </p:nvSpPr>
        <p:spPr>
          <a:xfrm rot="2932449" flipV="1">
            <a:off x="1602684" y="4231364"/>
            <a:ext cx="2201275" cy="571398"/>
          </a:xfrm>
          <a:prstGeom prst="rightArrow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8" name="오른쪽 화살표 7"/>
          <p:cNvSpPr/>
          <p:nvPr/>
        </p:nvSpPr>
        <p:spPr>
          <a:xfrm rot="20479333">
            <a:off x="1626065" y="2912063"/>
            <a:ext cx="1903190" cy="566479"/>
          </a:xfrm>
          <a:prstGeom prst="rightArrow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 rot="18667551">
            <a:off x="1402803" y="2265193"/>
            <a:ext cx="2201275" cy="571398"/>
          </a:xfrm>
          <a:prstGeom prst="rightArrow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  <a:gs pos="0">
                <a:schemeClr val="bg1">
                  <a:lumMod val="95000"/>
                </a:schemeClr>
              </a:gs>
            </a:gsLst>
            <a:lin ang="10800000" scaled="1"/>
            <a:tileRect/>
          </a:gra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grpSp>
        <p:nvGrpSpPr>
          <p:cNvPr id="10" name="그룹 9"/>
          <p:cNvGrpSpPr/>
          <p:nvPr/>
        </p:nvGrpSpPr>
        <p:grpSpPr>
          <a:xfrm>
            <a:off x="287769" y="2386410"/>
            <a:ext cx="2412024" cy="2391261"/>
            <a:chOff x="299642" y="1988840"/>
            <a:chExt cx="3312368" cy="331236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1" name="타원 10"/>
            <p:cNvSpPr/>
            <p:nvPr/>
          </p:nvSpPr>
          <p:spPr>
            <a:xfrm>
              <a:off x="299642" y="1988840"/>
              <a:ext cx="3312368" cy="3312368"/>
            </a:xfrm>
            <a:prstGeom prst="ellipse">
              <a:avLst/>
            </a:prstGeom>
            <a:gradFill>
              <a:gsLst>
                <a:gs pos="100000">
                  <a:schemeClr val="accent4">
                    <a:lumMod val="50000"/>
                  </a:schemeClr>
                </a:gs>
                <a:gs pos="50000">
                  <a:schemeClr val="accent4">
                    <a:lumMod val="60000"/>
                    <a:lumOff val="40000"/>
                  </a:schemeClr>
                </a:gs>
                <a:gs pos="0">
                  <a:schemeClr val="accent4">
                    <a:lumMod val="20000"/>
                    <a:lumOff val="80000"/>
                  </a:schemeClr>
                </a:gs>
              </a:gsLst>
              <a:lin ang="5400000" scaled="0"/>
            </a:gradFill>
            <a:ln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  <p:sp>
          <p:nvSpPr>
            <p:cNvPr id="12" name="타원 11"/>
            <p:cNvSpPr/>
            <p:nvPr/>
          </p:nvSpPr>
          <p:spPr>
            <a:xfrm>
              <a:off x="827254" y="2021208"/>
              <a:ext cx="2257143" cy="1695826"/>
            </a:xfrm>
            <a:prstGeom prst="ellipse">
              <a:avLst/>
            </a:prstGeom>
            <a:gradFill>
              <a:gsLst>
                <a:gs pos="0">
                  <a:sysClr val="window" lastClr="FFFFFF">
                    <a:alpha val="65000"/>
                  </a:sysClr>
                </a:gs>
                <a:gs pos="45000">
                  <a:sysClr val="window" lastClr="FFFFFF">
                    <a:alpha val="10000"/>
                  </a:sysClr>
                </a:gs>
              </a:gsLst>
              <a:lin ang="5400000" scaled="0"/>
            </a:gra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latinLnBrk="0"/>
              <a:endParaRPr lang="ko-KR" altLang="en-US" kern="0" smtClean="0">
                <a:solidFill>
                  <a:sysClr val="window" lastClr="FFFFFF"/>
                </a:solidFill>
                <a:latin typeface="맑은 고딕" panose="020B0503020000020004" pitchFamily="50" charset="-127"/>
                <a:ea typeface="맑은 고딕" panose="020B0503020000020004" pitchFamily="50" charset="-127"/>
              </a:endParaRP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3779912" y="1110949"/>
            <a:ext cx="144016" cy="919366"/>
          </a:xfrm>
          <a:prstGeom prst="rect">
            <a:avLst/>
          </a:prstGeom>
          <a:gradFill>
            <a:gsLst>
              <a:gs pos="100000">
                <a:schemeClr val="accent4">
                  <a:lumMod val="5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3779912" y="2400874"/>
            <a:ext cx="144016" cy="919366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50000">
                <a:schemeClr val="bg1">
                  <a:lumMod val="50000"/>
                </a:schemeClr>
              </a:gs>
              <a:gs pos="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6" name="직사각형 15"/>
          <p:cNvSpPr/>
          <p:nvPr/>
        </p:nvSpPr>
        <p:spPr>
          <a:xfrm>
            <a:off x="3779912" y="4980724"/>
            <a:ext cx="144016" cy="919366"/>
          </a:xfrm>
          <a:prstGeom prst="rect">
            <a:avLst/>
          </a:prstGeom>
          <a:gradFill>
            <a:gsLst>
              <a:gs pos="100000">
                <a:schemeClr val="bg1">
                  <a:lumMod val="65000"/>
                </a:schemeClr>
              </a:gs>
              <a:gs pos="50000">
                <a:schemeClr val="bg1">
                  <a:lumMod val="50000"/>
                </a:schemeClr>
              </a:gs>
              <a:gs pos="0">
                <a:schemeClr val="bg1">
                  <a:lumMod val="95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3779912" y="3690799"/>
            <a:ext cx="144016" cy="919366"/>
          </a:xfrm>
          <a:prstGeom prst="rect">
            <a:avLst/>
          </a:prstGeom>
          <a:gradFill>
            <a:gsLst>
              <a:gs pos="100000">
                <a:schemeClr val="accent4">
                  <a:lumMod val="50000"/>
                </a:schemeClr>
              </a:gs>
              <a:gs pos="50000">
                <a:schemeClr val="accent4">
                  <a:lumMod val="60000"/>
                  <a:lumOff val="40000"/>
                </a:schemeClr>
              </a:gs>
              <a:gs pos="0">
                <a:schemeClr val="accent4">
                  <a:lumMod val="20000"/>
                  <a:lumOff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23928" y="1052736"/>
            <a:ext cx="511256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4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Centralized control of multi-vendor environments</a:t>
            </a:r>
          </a:p>
          <a:p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다양한 벤더가 존재하는 복잡한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Network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환경에서도 </a:t>
            </a:r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Controller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이용하여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모든 벤더의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Network device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</a:t>
            </a:r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중앙에서 일괄적으로 제어 가능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23928" y="2386411"/>
            <a:ext cx="4968552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Reduced complexity through automation</a:t>
            </a:r>
          </a:p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Management Framework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를 제공하여 기존의 수동화</a:t>
            </a:r>
            <a:endParaRPr lang="en-US" altLang="ko-KR" sz="1400" dirty="0" smtClean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작업을 자동화가 가능하게 한다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이러한 자동화를 통하여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IAAS, Self Provisioning Model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지원한다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923928" y="3690799"/>
            <a:ext cx="4680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accent4">
                    <a:lumMod val="75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Increased network reliability and security</a:t>
            </a:r>
          </a:p>
          <a:p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Service, Application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의 추가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/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이동이나 정책 변경에 따라 각각의 장비에서 변경하지 않고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중앙에서 정책 설정을 통해 일관된 적용으로 네트워크 신뢰성 및 </a:t>
            </a:r>
            <a:r>
              <a:rPr lang="ko-KR" altLang="en-US" sz="1400" dirty="0" err="1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보안성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제공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3928" y="4941168"/>
            <a:ext cx="468052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More granular network control</a:t>
            </a:r>
          </a:p>
          <a:p>
            <a:r>
              <a:rPr lang="en-US" altLang="ko-KR" sz="1000" dirty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 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기존의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Hardware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기반의 단순한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FlowTable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이용하지 않고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, Software Controller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을 통한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Traffic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처리로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Programming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에 의해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보다 정밀한 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Traffic </a:t>
            </a:r>
            <a:r>
              <a:rPr lang="ko-KR" altLang="en-US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제어가 가능</a:t>
            </a:r>
            <a:r>
              <a:rPr lang="en-US" altLang="ko-KR" sz="1400" dirty="0" smtClean="0">
                <a:solidFill>
                  <a:schemeClr val="bg1">
                    <a:lumMod val="50000"/>
                  </a:schemeClr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.</a:t>
            </a:r>
            <a:endParaRPr lang="ko-KR" altLang="en-US" sz="1400" dirty="0">
              <a:solidFill>
                <a:schemeClr val="bg1">
                  <a:lumMod val="50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32519" y="3068436"/>
            <a:ext cx="180449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00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OpenFlow</a:t>
            </a:r>
          </a:p>
          <a:p>
            <a:pPr algn="ctr"/>
            <a:r>
              <a:rPr lang="en-US" altLang="ko-KR" sz="2400" b="1" dirty="0" smtClean="0">
                <a:solidFill>
                  <a:schemeClr val="bg1"/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  <a:latin typeface="맑은 고딕" panose="020B0503020000020004" pitchFamily="50" charset="-127"/>
                <a:ea typeface="맑은 고딕" panose="020B0503020000020004" pitchFamily="50" charset="-127"/>
              </a:rPr>
              <a:t>SDN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7769" y="3895157"/>
            <a:ext cx="2412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맑은 고딕" panose="020B0503020000020004" pitchFamily="50" charset="-127"/>
              </a:rPr>
              <a:t>New Network Paradigm</a:t>
            </a:r>
            <a:endParaRPr lang="ko-KR" altLang="en-US" sz="1600" dirty="0">
              <a:solidFill>
                <a:schemeClr val="bg1">
                  <a:lumMod val="85000"/>
                </a:schemeClr>
              </a:solidFill>
              <a:latin typeface="+mj-lt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89125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01_밝은나눔">
  <a:themeElements>
    <a:clrScheme name="사용자 지정 4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595959"/>
      </a:folHlink>
    </a:clrScheme>
    <a:fontScheme name="맑은 고딕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9050">
          <a:solidFill>
            <a:schemeClr val="accent4">
              <a:lumMod val="75000"/>
            </a:schemeClr>
          </a:solidFill>
          <a:tailEnd type="triangle" w="med" len="sm"/>
        </a:ln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spDef>
    <a:lnDef>
      <a:spPr>
        <a:ln w="19050" cmpd="sng">
          <a:solidFill>
            <a:schemeClr val="accent4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170000"/>
          </a:lnSpc>
          <a:defRPr sz="1100" b="1" spc="-20" noProof="1" smtClean="0"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50000">
                  <a:schemeClr val="tx1">
                    <a:lumMod val="75000"/>
                    <a:lumOff val="25000"/>
                  </a:schemeClr>
                </a:gs>
              </a:gsLst>
              <a:lin ang="5400000" scaled="0"/>
            </a:gradFill>
            <a:latin typeface="맑은 고딕" pitchFamily="50" charset="-127"/>
            <a:ea typeface="맑은 고딕" pitchFamily="50" charset="-127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Grek" typeface=""/>
        <a:font script="Cyrl"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8000"/>
                <a:satMod val="300000"/>
              </a:schemeClr>
            </a:gs>
            <a:gs pos="25000">
              <a:schemeClr val="phClr">
                <a:tint val="37000"/>
                <a:shade val="98000"/>
                <a:satMod val="300000"/>
              </a:schemeClr>
            </a:gs>
            <a:gs pos="100000">
              <a:schemeClr val="phClr">
                <a:tint val="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75000"/>
                <a:satMod val="160000"/>
              </a:schemeClr>
            </a:gs>
            <a:gs pos="62000">
              <a:schemeClr val="phClr">
                <a:satMod val="125000"/>
              </a:schemeClr>
            </a:gs>
            <a:gs pos="100000">
              <a:schemeClr val="phClr">
                <a:tint val="80000"/>
                <a:satMod val="140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45882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/>
            </a:contourClr>
          </a:sp3d>
        </a:effectStyle>
        <a:effectStyle>
          <a:effectLst>
            <a:reflection blurRad="12700" stA="25000" endPos="28000" dist="38100" dir="5400000" sy="-10000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1676</Words>
  <Application>Microsoft Office PowerPoint</Application>
  <PresentationFormat>화면 슬라이드 쇼(4:3)</PresentationFormat>
  <Paragraphs>227</Paragraphs>
  <Slides>21</Slides>
  <Notes>17</Notes>
  <HiddenSlides>0</HiddenSlides>
  <MMClips>2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30" baseType="lpstr">
      <vt:lpstr>Vrinda</vt:lpstr>
      <vt:lpstr>Calibri</vt:lpstr>
      <vt:lpstr>HY견고딕</vt:lpstr>
      <vt:lpstr>한컴 쿨재즈 B</vt:lpstr>
      <vt:lpstr>Arial</vt:lpstr>
      <vt:lpstr>맑은 고딕</vt:lpstr>
      <vt:lpstr>Arial Black</vt:lpstr>
      <vt:lpstr>Franklin Gothic Demi Cond</vt:lpstr>
      <vt:lpstr>d01_밝은나눔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2011-08-14T07:11:32Z</dcterms:created>
  <dcterms:modified xsi:type="dcterms:W3CDTF">2012-11-27T14:40:43Z</dcterms:modified>
</cp:coreProperties>
</file>